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5" r:id="rId3"/>
    <p:sldId id="257" r:id="rId4"/>
    <p:sldId id="263" r:id="rId5"/>
    <p:sldId id="266" r:id="rId6"/>
    <p:sldId id="259" r:id="rId7"/>
    <p:sldId id="260" r:id="rId8"/>
    <p:sldId id="271" r:id="rId9"/>
    <p:sldId id="272" r:id="rId10"/>
    <p:sldId id="273" r:id="rId11"/>
    <p:sldId id="274" r:id="rId12"/>
    <p:sldId id="275" r:id="rId13"/>
    <p:sldId id="269" r:id="rId14"/>
    <p:sldId id="26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8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5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8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1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0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57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40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4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2F1D93E-616F-4276-88F7-5B3D9D3BE8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8861264-3569-4C02-AC5C-FA5758965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524000" y="2"/>
            <a:ext cx="9144000" cy="70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 defTabSz="914400"/>
            <a:endParaRPr lang="en-US" sz="3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en-US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lnSpc>
                <a:spcPct val="115000"/>
              </a:lnSpc>
            </a:pPr>
            <a:endParaRPr lang="ru-RU" sz="3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Модул 3</a:t>
            </a:r>
          </a:p>
          <a:p>
            <a:pPr algn="ctr" defTabSz="91440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Примена информационих технологија и дигиталних алата у сточарству </a:t>
            </a:r>
          </a:p>
          <a:p>
            <a:pPr algn="ctr" defTabSz="914400">
              <a:lnSpc>
                <a:spcPct val="115000"/>
              </a:lnSpc>
            </a:pPr>
            <a:endParaRPr lang="ru-RU" sz="3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lnSpc>
                <a:spcPct val="115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Примена дигиталне технологије у функцији кружне економије 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sr-Cyrl-R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 Маријана Масловарић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Институт за примену науке у пољопривреди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 за примену науке у пољопривреди, Београд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19. новембар 2024. године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934358"/>
            <a:ext cx="15113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1" y="612092"/>
            <a:ext cx="3255546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3DE3-2596-4BA7-8CD6-33E1CC05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389" y="612092"/>
            <a:ext cx="9905998" cy="74117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4" y="1500534"/>
            <a:ext cx="4554907" cy="62737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Ефикасност исхране животиња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 txBox="1">
            <a:spLocks/>
          </p:cNvSpPr>
          <p:nvPr/>
        </p:nvSpPr>
        <p:spPr>
          <a:xfrm>
            <a:off x="136734" y="2540852"/>
            <a:ext cx="11645069" cy="397958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dirty="0">
                <a:solidFill>
                  <a:schemeClr val="bg1"/>
                </a:solidFill>
              </a:rPr>
              <a:t>Дигитална технологије </a:t>
            </a:r>
            <a:r>
              <a:rPr lang="sr-Cyrl-RS" sz="2000" b="1" dirty="0" smtClean="0">
                <a:solidFill>
                  <a:schemeClr val="bg1"/>
                </a:solidFill>
              </a:rPr>
              <a:t>– </a:t>
            </a:r>
            <a:r>
              <a:rPr lang="sr-Latn-RS" sz="2000" b="1" dirty="0" smtClean="0">
                <a:solidFill>
                  <a:schemeClr val="bg1"/>
                </a:solidFill>
              </a:rPr>
              <a:t>IoT </a:t>
            </a:r>
            <a:r>
              <a:rPr lang="ru-RU" sz="2000" b="1" dirty="0">
                <a:solidFill>
                  <a:schemeClr val="bg1"/>
                </a:solidFill>
              </a:rPr>
              <a:t>(Интернет ствари) сензори </a:t>
            </a:r>
            <a:r>
              <a:rPr lang="sr-Latn-RS" sz="2000" b="1" dirty="0" smtClean="0">
                <a:solidFill>
                  <a:schemeClr val="bg1"/>
                </a:solidFill>
              </a:rPr>
              <a:t>-  </a:t>
            </a:r>
            <a:r>
              <a:rPr lang="ru-RU" sz="2000" b="1" dirty="0">
                <a:solidFill>
                  <a:schemeClr val="bg1"/>
                </a:solidFill>
              </a:rPr>
              <a:t>Смарт сензори за праћење хране и </a:t>
            </a:r>
            <a:r>
              <a:rPr lang="ru-RU" sz="2000" b="1" dirty="0" smtClean="0">
                <a:solidFill>
                  <a:schemeClr val="bg1"/>
                </a:solidFill>
              </a:rPr>
              <a:t>животиња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Како функционише</a:t>
            </a:r>
            <a:r>
              <a:rPr lang="sr-Latn-RS" sz="2000" b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IoT </a:t>
            </a:r>
            <a:r>
              <a:rPr lang="ru-RU" sz="2000" dirty="0">
                <a:solidFill>
                  <a:schemeClr val="bg1"/>
                </a:solidFill>
              </a:rPr>
              <a:t>сензори уграђени у системе за храњење или саме животиње праће факторе животне средине као што су температура, влажност и унос хране. Подаци који се прикупе користе се за прилагођавање стратегија храњења у реалном времену, побољшавајући ефикасност хране и смањујући </a:t>
            </a:r>
            <a:r>
              <a:rPr lang="ru-RU" sz="2000" dirty="0" smtClean="0">
                <a:solidFill>
                  <a:schemeClr val="bg1"/>
                </a:solidFill>
              </a:rPr>
              <a:t>отпад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Пример: </a:t>
            </a:r>
            <a:r>
              <a:rPr lang="ru-RU" sz="2000" dirty="0">
                <a:solidFill>
                  <a:schemeClr val="bg1"/>
                </a:solidFill>
              </a:rPr>
              <a:t>SmartFeed компаније DSM је систем заснован на сензорима који прати унос хране код </a:t>
            </a:r>
            <a:r>
              <a:rPr lang="sr-Cyrl-RS" sz="2000" dirty="0" smtClean="0">
                <a:solidFill>
                  <a:schemeClr val="bg1"/>
                </a:solidFill>
              </a:rPr>
              <a:t>говеда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и прилагођава </a:t>
            </a:r>
            <a:r>
              <a:rPr lang="ru-RU" sz="2000" dirty="0" smtClean="0">
                <a:solidFill>
                  <a:schemeClr val="bg1"/>
                </a:solidFill>
              </a:rPr>
              <a:t>формирање оброка за оптималну апсорпцију </a:t>
            </a:r>
            <a:r>
              <a:rPr lang="ru-RU" sz="2000" dirty="0">
                <a:solidFill>
                  <a:schemeClr val="bg1"/>
                </a:solidFill>
              </a:rPr>
              <a:t>хранљивих материја.</a:t>
            </a:r>
          </a:p>
        </p:txBody>
      </p:sp>
      <p:pic>
        <p:nvPicPr>
          <p:cNvPr id="2050" name="Picture 2" descr="IoT Can Help Increase Cow Milk 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69" y="339495"/>
            <a:ext cx="3675315" cy="18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1" y="612092"/>
            <a:ext cx="3255546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3DE3-2596-4BA7-8CD6-33E1CC05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389" y="612092"/>
            <a:ext cx="9905998" cy="74117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4" y="1500534"/>
            <a:ext cx="4554907" cy="62737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Ефикасност исхране животиња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 txBox="1">
            <a:spLocks/>
          </p:cNvSpPr>
          <p:nvPr/>
        </p:nvSpPr>
        <p:spPr>
          <a:xfrm>
            <a:off x="136734" y="2540852"/>
            <a:ext cx="11645069" cy="397958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dirty="0" smtClean="0">
                <a:solidFill>
                  <a:schemeClr val="bg1"/>
                </a:solidFill>
              </a:rPr>
              <a:t>Роботи у исхрани животиња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Праћење фактора услова у објектима за ефикаснију исхрану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Геномски </a:t>
            </a:r>
            <a:r>
              <a:rPr lang="ru-RU" sz="2000" b="1" dirty="0" smtClean="0">
                <a:solidFill>
                  <a:schemeClr val="bg1"/>
                </a:solidFill>
              </a:rPr>
              <a:t>селекција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Како </a:t>
            </a:r>
            <a:r>
              <a:rPr lang="ru-RU" sz="1800" dirty="0" smtClean="0">
                <a:solidFill>
                  <a:schemeClr val="bg1"/>
                </a:solidFill>
              </a:rPr>
              <a:t>функционише?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Кроз генетско профилисање и секвенцирање генома, истраживачи могу идентификовати животиње са супериорним особинама у </a:t>
            </a:r>
            <a:r>
              <a:rPr lang="ru-RU" sz="2000" dirty="0" smtClean="0">
                <a:solidFill>
                  <a:schemeClr val="bg1"/>
                </a:solidFill>
              </a:rPr>
              <a:t>погледу конверзије хране, чиме </a:t>
            </a:r>
            <a:r>
              <a:rPr lang="ru-RU" sz="2000" dirty="0">
                <a:solidFill>
                  <a:schemeClr val="bg1"/>
                </a:solidFill>
              </a:rPr>
              <a:t>се укупни захтеви за храном </a:t>
            </a:r>
            <a:r>
              <a:rPr lang="ru-RU" sz="2000" dirty="0" smtClean="0">
                <a:solidFill>
                  <a:schemeClr val="bg1"/>
                </a:solidFill>
              </a:rPr>
              <a:t>смањују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795" y="70993"/>
            <a:ext cx="3555050" cy="23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3DE3-2596-4BA7-8CD6-33E1CC05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779" y="618518"/>
            <a:ext cx="7088187" cy="85990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Заокружени системи сточарске производње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68711" y="2041718"/>
            <a:ext cx="10685201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Интегрисана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пољопривреда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: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циркуларној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економији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животиње могу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бити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интегрисан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системе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усевима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агрошумарским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праксама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стварајући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симбиотске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односе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којима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животиње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доприносе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плодности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тла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кроз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стајско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ђубриво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а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усеви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или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пашњаци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обезбеђују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храну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животиње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пример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sr-Cyrl-RS" sz="2000" dirty="0" smtClean="0">
                <a:solidFill>
                  <a:schemeClr val="bg1"/>
                </a:solidFill>
                <a:effectLst/>
                <a:latin typeface="+mj-lt"/>
              </a:rPr>
              <a:t>прегонска испаша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може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побољшати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биодиверзитет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здравље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тла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.</a:t>
            </a:r>
            <a:endParaRPr kumimoji="0" lang="sr-Cyrl-R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Агроеколошке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праксе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: 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Комбиновањем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животиња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одрживим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пољопривредним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праксама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као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што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ротација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усева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агрошумарство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може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створити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отпорнији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одрживији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систем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производње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хране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69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F84761D-B412-4688-B400-0D8C6B77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0" y="770917"/>
            <a:ext cx="9905998" cy="1478570"/>
          </a:xfrm>
        </p:spPr>
        <p:txBody>
          <a:bodyPr>
            <a:normAutofit/>
          </a:bodyPr>
          <a:lstStyle/>
          <a:p>
            <a:r>
              <a:rPr lang="sr-Cyrl-RS" sz="3000" b="1" dirty="0" smtClean="0"/>
              <a:t>ДИГИТАЛНЕ ТЕХНОЛОГИЈЕ И Циркуларна </a:t>
            </a:r>
            <a:r>
              <a:rPr lang="sr-Cyrl-RS" sz="3000" b="1" dirty="0"/>
              <a:t>пољопривреда</a:t>
            </a:r>
            <a:endParaRPr lang="en-US" sz="30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C9A647D-6C34-4C50-BC04-A631B171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b="1" dirty="0" smtClean="0"/>
              <a:t>Изазови:</a:t>
            </a:r>
            <a:endParaRPr lang="en-US" b="1" dirty="0" smtClean="0"/>
          </a:p>
          <a:p>
            <a:r>
              <a:rPr lang="ru-RU" b="1" dirty="0"/>
              <a:t>Захтеви за Инфраструктуром</a:t>
            </a:r>
            <a:r>
              <a:rPr lang="ru-RU" dirty="0"/>
              <a:t>: Имплементација циркуларних пракси често захтева нову инфраструктуру, попут система за компостирање, биогасних постројења или објеката за рециклажу отпада, који можда нису лако доступни у свим регионима.</a:t>
            </a:r>
          </a:p>
          <a:p>
            <a:r>
              <a:rPr lang="ru-RU" b="1" dirty="0"/>
              <a:t>Економска Одрживост</a:t>
            </a:r>
            <a:r>
              <a:rPr lang="ru-RU" dirty="0"/>
              <a:t>: Иако циркуларне праксе могу бити одрживије на дуги рок, оне могу захтевати почетна улагања, а економски подстицаји су потребни како би се пољопривредници подстакли да пређу на ове праксе.</a:t>
            </a:r>
          </a:p>
          <a:p>
            <a:r>
              <a:rPr lang="ru-RU" b="1" dirty="0"/>
              <a:t>Добробит Животиња</a:t>
            </a:r>
            <a:r>
              <a:rPr lang="ru-RU" dirty="0"/>
              <a:t>: Праксе циркуларне економије морају бити у складу са високим стандардима добробити животиња, осигуравајући да се </a:t>
            </a:r>
            <a:r>
              <a:rPr lang="sr-Cyrl-RS" dirty="0" smtClean="0"/>
              <a:t>животиње</a:t>
            </a:r>
            <a:r>
              <a:rPr lang="ru-RU" dirty="0" smtClean="0"/>
              <a:t> третирају </a:t>
            </a:r>
            <a:r>
              <a:rPr lang="ru-RU" dirty="0"/>
              <a:t>етично и хумано у свим фазама производње.</a:t>
            </a:r>
          </a:p>
          <a:p>
            <a:endParaRPr lang="en-US" dirty="0"/>
          </a:p>
        </p:txBody>
      </p:sp>
      <p:sp>
        <p:nvSpPr>
          <p:cNvPr id="3" name="AutoShape 2" descr="Circular Economy: Waste-to-Resour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65" y="119405"/>
            <a:ext cx="3706425" cy="2600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21" y="5791202"/>
            <a:ext cx="1204636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Прављење </a:t>
            </a:r>
            <a:r>
              <a:rPr lang="ru-RU" sz="2000" b="1" dirty="0" smtClean="0">
                <a:solidFill>
                  <a:schemeClr val="bg1"/>
                </a:solidFill>
              </a:rPr>
              <a:t>малих, па и маргиналних </a:t>
            </a:r>
            <a:r>
              <a:rPr lang="ru-RU" sz="2000" b="1" dirty="0">
                <a:solidFill>
                  <a:schemeClr val="bg1"/>
                </a:solidFill>
              </a:rPr>
              <a:t>побољшања </a:t>
            </a:r>
            <a:r>
              <a:rPr lang="ru-RU" sz="2000" b="1" dirty="0" smtClean="0">
                <a:solidFill>
                  <a:schemeClr val="bg1"/>
                </a:solidFill>
              </a:rPr>
              <a:t>на сточарској фарми у погледу примене начела циркуларне економије, као и доступних дигиталних алата, може временом </a:t>
            </a:r>
            <a:r>
              <a:rPr lang="ru-RU" sz="2000" b="1" dirty="0">
                <a:solidFill>
                  <a:schemeClr val="bg1"/>
                </a:solidFill>
              </a:rPr>
              <a:t>повећати </a:t>
            </a:r>
            <a:r>
              <a:rPr lang="ru-RU" sz="2000" b="1" dirty="0" smtClean="0">
                <a:solidFill>
                  <a:schemeClr val="bg1"/>
                </a:solidFill>
              </a:rPr>
              <a:t>профитабилност и одрживост фарме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7DA96-CA22-47A5-AE0B-562E5278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циркуларни</a:t>
            </a:r>
            <a:r>
              <a:rPr lang="ru-RU" dirty="0"/>
              <a:t> системи производње млека ће играти кључну улогу у будућности такозване циркуларне економије, пре свега у вези са безбедношћу хране и безбедношћу ресурса.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57E595F-F98F-418C-A782-11CBF5AA8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467" y="2325975"/>
            <a:ext cx="4593724" cy="44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E2BD26-1CC5-4576-B7C9-B4B349749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5"/>
          <a:stretch/>
        </p:blipFill>
        <p:spPr>
          <a:xfrm>
            <a:off x="7668962" y="28107"/>
            <a:ext cx="3749421" cy="256537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EF84761D-B412-4688-B400-0D8C6B77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24" y="278622"/>
            <a:ext cx="9905998" cy="1478570"/>
          </a:xfrm>
        </p:spPr>
        <p:txBody>
          <a:bodyPr/>
          <a:lstStyle/>
          <a:p>
            <a:r>
              <a:rPr lang="sr-Cyrl-RS" b="1" dirty="0"/>
              <a:t>Кружна економија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C9A647D-6C34-4C50-BC04-A631B171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40" y="1580752"/>
            <a:ext cx="11913705" cy="45444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Трансформација ка </a:t>
            </a:r>
            <a:r>
              <a:rPr lang="ru-RU" sz="2600" b="1" dirty="0" smtClean="0">
                <a:solidFill>
                  <a:schemeClr val="bg1"/>
                </a:solidFill>
              </a:rPr>
              <a:t>кружној економији </a:t>
            </a:r>
            <a:r>
              <a:rPr lang="ru-RU" sz="2600" dirty="0" smtClean="0">
                <a:solidFill>
                  <a:schemeClr val="bg1"/>
                </a:solidFill>
              </a:rPr>
              <a:t>- стратешки приоритет у свим областима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функционише на принципима </a:t>
            </a:r>
            <a:r>
              <a:rPr lang="ru-RU" b="1" dirty="0" smtClean="0">
                <a:solidFill>
                  <a:schemeClr val="bg1"/>
                </a:solidFill>
              </a:rPr>
              <a:t>регенерације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задржавања материјала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b="1" dirty="0" smtClean="0">
                <a:solidFill>
                  <a:schemeClr val="bg1"/>
                </a:solidFill>
              </a:rPr>
              <a:t>употреби</a:t>
            </a:r>
            <a:r>
              <a:rPr lang="ru-RU" dirty="0" smtClean="0">
                <a:solidFill>
                  <a:schemeClr val="bg1"/>
                </a:solidFill>
              </a:rPr>
              <a:t> уз </a:t>
            </a:r>
            <a:r>
              <a:rPr lang="ru-RU" b="1" dirty="0" smtClean="0">
                <a:solidFill>
                  <a:schemeClr val="bg1"/>
                </a:solidFill>
              </a:rPr>
              <a:t>смањење отпада и смањењ</a:t>
            </a:r>
            <a:r>
              <a:rPr lang="sr-Latn-RS" b="1" dirty="0" smtClean="0">
                <a:solidFill>
                  <a:schemeClr val="bg1"/>
                </a:solidFill>
              </a:rPr>
              <a:t>e</a:t>
            </a:r>
            <a:r>
              <a:rPr lang="ru-RU" b="1" dirty="0" smtClean="0">
                <a:solidFill>
                  <a:schemeClr val="bg1"/>
                </a:solidFill>
              </a:rPr>
              <a:t> загађења</a:t>
            </a:r>
            <a:r>
              <a:rPr lang="sr-Latn-RS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sr-Latn-RS" b="1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смањење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потрошње ресурса, поновну употребу производа и материјала, и рециклажу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bg1"/>
                </a:solidFill>
                <a:effectLst/>
              </a:rPr>
              <a:t>УМЕСТО линеарног модела: </a:t>
            </a:r>
            <a:r>
              <a:rPr lang="sr-Cyrl-RS" b="1" dirty="0" smtClean="0">
                <a:solidFill>
                  <a:schemeClr val="bg1"/>
                </a:solidFill>
                <a:effectLst/>
              </a:rPr>
              <a:t>узми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 </a:t>
            </a:r>
            <a:r>
              <a:rPr lang="sr-Cyrl-RS" b="1" dirty="0" smtClean="0">
                <a:solidFill>
                  <a:schemeClr val="bg1"/>
                </a:solidFill>
                <a:effectLst/>
              </a:rPr>
              <a:t>     користи/произведи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sr-Cyrl-RS" b="1" dirty="0" smtClean="0">
                <a:solidFill>
                  <a:schemeClr val="bg1"/>
                </a:solidFill>
                <a:effectLst/>
              </a:rPr>
              <a:t>    одложи (баци)</a:t>
            </a:r>
            <a:endParaRPr lang="sr-Latn-RS" b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sr-Cyrl-RS" dirty="0" smtClean="0">
              <a:effectLst/>
            </a:endParaRPr>
          </a:p>
          <a:p>
            <a:pPr marL="0" indent="0">
              <a:buNone/>
            </a:pPr>
            <a:r>
              <a:rPr lang="sr-Cyrl-RS" dirty="0" smtClean="0">
                <a:effectLst/>
              </a:rPr>
              <a:t>ЦИРКУЛАРНИ МОДЕЛ </a:t>
            </a:r>
            <a:endParaRPr lang="sr-Latn-R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6469FD0-1D6E-4BEF-A344-97B495C6C9F2}"/>
              </a:ext>
            </a:extLst>
          </p:cNvPr>
          <p:cNvSpPr/>
          <p:nvPr/>
        </p:nvSpPr>
        <p:spPr>
          <a:xfrm>
            <a:off x="2576186" y="4686246"/>
            <a:ext cx="9404708" cy="1128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УЗМИ-КОРИСТИ-РЕЦИКЛИРАЈ-ПОНОВО КОРИСТИ</a:t>
            </a:r>
            <a:endParaRPr lang="en-US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505BA05-537E-447F-8D47-262152E15E5E}"/>
              </a:ext>
            </a:extLst>
          </p:cNvPr>
          <p:cNvSpPr/>
          <p:nvPr/>
        </p:nvSpPr>
        <p:spPr>
          <a:xfrm>
            <a:off x="4721615" y="3852962"/>
            <a:ext cx="397565" cy="132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1BD05C-4312-4E84-91CA-854E7A2B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881" y="3872364"/>
            <a:ext cx="420660" cy="182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1F9F9B-D6B2-4368-8D86-98DC1E32F6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198"/>
          <a:stretch/>
        </p:blipFill>
        <p:spPr>
          <a:xfrm>
            <a:off x="172959" y="4055260"/>
            <a:ext cx="2296776" cy="2003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959" y="5976102"/>
            <a:ext cx="11914386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2"/>
                </a:solidFill>
              </a:rPr>
              <a:t>ЦИЉ - </a:t>
            </a:r>
            <a:r>
              <a:rPr lang="ru-RU" sz="2400" b="1" dirty="0" smtClean="0">
                <a:solidFill>
                  <a:schemeClr val="bg2"/>
                </a:solidFill>
              </a:rPr>
              <a:t>смањење </a:t>
            </a:r>
            <a:r>
              <a:rPr lang="ru-RU" sz="2400" b="1" dirty="0">
                <a:solidFill>
                  <a:schemeClr val="bg2"/>
                </a:solidFill>
              </a:rPr>
              <a:t>негативног утицаја на животну средину, стварање одрживих пословних модела и смањење потрошње </a:t>
            </a:r>
            <a:r>
              <a:rPr lang="ru-RU" sz="2400" b="1" dirty="0" smtClean="0">
                <a:solidFill>
                  <a:schemeClr val="bg2"/>
                </a:solidFill>
              </a:rPr>
              <a:t>ресурса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8395" y="4854855"/>
            <a:ext cx="907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5796423" y="2843998"/>
            <a:ext cx="407824" cy="129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F84761D-B412-4688-B400-0D8C6B77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3" y="439931"/>
            <a:ext cx="10240617" cy="147857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кружна пољопривреда и производња хране</a:t>
            </a:r>
            <a:endParaRPr lang="en-US" sz="30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C9A647D-6C34-4C50-BC04-A631B171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5" y="1995413"/>
            <a:ext cx="8955994" cy="4781402"/>
          </a:xfrm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bg2">
                    <a:lumMod val="75000"/>
                  </a:schemeClr>
                </a:solidFill>
              </a:rPr>
              <a:t>КРУЖНА ПОЉОПРИВРЕДА 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је приступ који има за циљ стварање одрживог система пољопривредне производње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и производње хране</a:t>
            </a:r>
            <a:endParaRPr lang="ru-RU" sz="3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Принципи кружне пољопривреде </a:t>
            </a:r>
            <a:endParaRPr lang="sr-Latn-RS" sz="3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r-Cyrl-RS" sz="3800" b="1" dirty="0">
                <a:solidFill>
                  <a:schemeClr val="bg2">
                    <a:lumMod val="75000"/>
                  </a:schemeClr>
                </a:solidFill>
              </a:rPr>
              <a:t>Ефикасност </a:t>
            </a:r>
            <a:r>
              <a:rPr lang="sr-Cyrl-RS" sz="3800" b="1" dirty="0" smtClean="0">
                <a:solidFill>
                  <a:schemeClr val="bg2">
                    <a:lumMod val="75000"/>
                  </a:schemeClr>
                </a:solidFill>
              </a:rPr>
              <a:t>ресурса</a:t>
            </a:r>
            <a:r>
              <a:rPr lang="sr-Latn-RS" sz="3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sr-Cyrl-RS" sz="3800" dirty="0" smtClean="0">
                <a:solidFill>
                  <a:schemeClr val="bg2">
                    <a:lumMod val="75000"/>
                  </a:schemeClr>
                </a:solidFill>
              </a:rPr>
              <a:t>максимално </a:t>
            </a:r>
            <a:r>
              <a:rPr lang="sr-Cyrl-RS" sz="3800" dirty="0">
                <a:solidFill>
                  <a:schemeClr val="bg2">
                    <a:lumMod val="75000"/>
                  </a:schemeClr>
                </a:solidFill>
              </a:rPr>
              <a:t>коришћење ресурса као што су вода, енергија и земљиште, смањење отпада и </a:t>
            </a:r>
            <a:r>
              <a:rPr lang="sr-Cyrl-RS" sz="3800" dirty="0" smtClean="0">
                <a:solidFill>
                  <a:schemeClr val="bg2">
                    <a:lumMod val="75000"/>
                  </a:schemeClr>
                </a:solidFill>
              </a:rPr>
              <a:t>поновна употреб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sr-Cyrl-RS" sz="3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Cyrl-RS" sz="3800" dirty="0">
                <a:solidFill>
                  <a:schemeClr val="bg2">
                    <a:lumMod val="75000"/>
                  </a:schemeClr>
                </a:solidFill>
              </a:rPr>
              <a:t>материјала где год је то </a:t>
            </a:r>
            <a:r>
              <a:rPr lang="sr-Cyrl-RS" sz="3800" dirty="0" smtClean="0">
                <a:solidFill>
                  <a:schemeClr val="bg2">
                    <a:lumMod val="75000"/>
                  </a:schemeClr>
                </a:solidFill>
              </a:rPr>
              <a:t>могуће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Регенерација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 -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 задржавање материјала у употреби уз смањење отпада и загађења животне средине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прецизна пољопривреда, интегрисано управљање штеточинама и ротација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усева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ru-RU" sz="38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3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Cyrl-RS" dirty="0">
              <a:effectLst/>
            </a:endParaRPr>
          </a:p>
          <a:p>
            <a:pPr marL="0" indent="0">
              <a:buNone/>
            </a:pPr>
            <a:r>
              <a:rPr lang="sr-Cyrl-RS" dirty="0">
                <a:effectLst/>
              </a:rPr>
              <a:t>ЦИРКУЛАРНИ МОДЕЛ </a:t>
            </a:r>
            <a:endParaRPr lang="sr-Latn-R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2165D5-3447-4EC4-97D0-C6037DF7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0295" y="79089"/>
            <a:ext cx="2850610" cy="3322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95" y="5340492"/>
            <a:ext cx="11969810" cy="15132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sr-Cyrl-RS" sz="2100" b="1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Рециклаж</a:t>
            </a:r>
            <a:r>
              <a:rPr lang="en-US" sz="2100" b="1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a </a:t>
            </a:r>
            <a:r>
              <a:rPr lang="sr-Cyrl-RS" sz="2100" b="1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нутријената</a:t>
            </a:r>
            <a:r>
              <a:rPr lang="sr-Latn-RS" sz="2100" b="1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 </a:t>
            </a:r>
            <a:r>
              <a:rPr lang="sr-Latn-RS" sz="2100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- </a:t>
            </a:r>
            <a:r>
              <a:rPr lang="sr-Cyrl-RS" sz="2100" dirty="0" smtClean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органски </a:t>
            </a:r>
            <a:r>
              <a:rPr lang="sr-Cyrl-RS" sz="2100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отпад, укључујући остатке усева и </a:t>
            </a:r>
            <a:r>
              <a:rPr lang="sr-Cyrl-RS" sz="2100" dirty="0" smtClean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стајско ђубриво, </a:t>
            </a:r>
            <a:r>
              <a:rPr lang="sr-Cyrl-RS" sz="2100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враћа се у земљиште, смањујући потребу за синтетичким ђубривима и подстичући здравље </a:t>
            </a:r>
            <a:r>
              <a:rPr lang="sr-Cyrl-RS" sz="2100" dirty="0" smtClean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земљишта</a:t>
            </a:r>
            <a:endParaRPr lang="sr-Latn-RS" sz="2100" dirty="0" smtClean="0">
              <a:solidFill>
                <a:schemeClr val="bg2">
                  <a:lumMod val="75000"/>
                </a:schemeClr>
              </a:solidFill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</a:endParaRPr>
          </a:p>
          <a:p>
            <a:pPr marL="228600" indent="-228600" defTabSz="9144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sr-Cyrl-RS" sz="2100" b="1" dirty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Очување и побољшање биодиверзитета </a:t>
            </a:r>
            <a:r>
              <a:rPr lang="sr-Cyrl-RS" sz="21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– </a:t>
            </a:r>
            <a:r>
              <a:rPr lang="sr-Cyrl-RS" sz="2100" dirty="0" smtClean="0">
                <a:solidFill>
                  <a:schemeClr val="bg2">
                    <a:lumMod val="75000"/>
                  </a:schemeClr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отпорни системи – смањена употреба пестицида, лекова</a:t>
            </a:r>
            <a:endParaRPr lang="sr-Latn-RS" sz="2100" dirty="0">
              <a:solidFill>
                <a:schemeClr val="bg2">
                  <a:lumMod val="75000"/>
                </a:schemeClr>
              </a:solidFill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5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F84761D-B412-4688-B400-0D8C6B77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3" y="439931"/>
            <a:ext cx="10240617" cy="147857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кружна пољопривреда и производња хране</a:t>
            </a:r>
            <a:endParaRPr lang="en-US" sz="30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C9A647D-6C34-4C50-BC04-A631B171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62" y="1410056"/>
            <a:ext cx="8856786" cy="5289847"/>
          </a:xfrm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Принципи кружне пољопривреде </a:t>
            </a:r>
            <a:endParaRPr lang="sr-Latn-RS" sz="3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800" b="1" dirty="0">
                <a:solidFill>
                  <a:schemeClr val="bg2">
                    <a:lumMod val="75000"/>
                  </a:schemeClr>
                </a:solidFill>
              </a:rPr>
              <a:t>Затворени </a:t>
            </a:r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циклуси</a:t>
            </a:r>
            <a:r>
              <a:rPr lang="sr-Latn-RS" sz="3800" b="1" dirty="0" smtClean="0">
                <a:solidFill>
                  <a:schemeClr val="bg2">
                    <a:lumMod val="75000"/>
                  </a:schemeClr>
                </a:solidFill>
              </a:rPr>
              <a:t> -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циљ 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је затворити циклус између производње и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потрошњ</a:t>
            </a:r>
            <a:r>
              <a:rPr lang="sr-Cyrl-RS" sz="3800" dirty="0">
                <a:solidFill>
                  <a:schemeClr val="bg2">
                    <a:lumMod val="75000"/>
                  </a:schemeClr>
                </a:solidFill>
              </a:rPr>
              <a:t>е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sr-Cyrl-RS" sz="38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поновн</a:t>
            </a:r>
            <a:r>
              <a:rPr lang="sr-Cyrl-RS" sz="3800" dirty="0">
                <a:solidFill>
                  <a:schemeClr val="bg2">
                    <a:lumMod val="75000"/>
                  </a:schemeClr>
                </a:solidFill>
              </a:rPr>
              <a:t>а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 употреб</a:t>
            </a:r>
            <a:r>
              <a:rPr lang="sr-Cyrl-RS" sz="3800" dirty="0" smtClean="0">
                <a:solidFill>
                  <a:schemeClr val="bg2">
                    <a:lumMod val="75000"/>
                  </a:schemeClr>
                </a:solidFill>
              </a:rPr>
              <a:t>а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 нуспродукат</a:t>
            </a:r>
            <a:r>
              <a:rPr lang="sr-Cyrl-RS" sz="3800" dirty="0">
                <a:solidFill>
                  <a:schemeClr val="bg2">
                    <a:lumMod val="75000"/>
                  </a:schemeClr>
                </a:solidFill>
              </a:rPr>
              <a:t>а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отпада и нутријената како би се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минимизирала 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потреба за спољашњим улазним материјалима и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отпадом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sr-Cyrl-RS" sz="3800" u="sng" dirty="0" smtClean="0">
                <a:solidFill>
                  <a:schemeClr val="bg2">
                    <a:lumMod val="75000"/>
                  </a:schemeClr>
                </a:solidFill>
              </a:rPr>
              <a:t>позната пракса</a:t>
            </a:r>
            <a:endParaRPr lang="sr-Latn-RS" sz="38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Регенерација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 -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 задржавање материјала у употреби уз смањење отпада и загађења животне средине</a:t>
            </a:r>
            <a:r>
              <a:rPr lang="sr-Latn-RS" sz="38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прецизна пољопривреда, интегрисано управљање штеточинама и ротација 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усева</a:t>
            </a:r>
            <a:r>
              <a:rPr lang="sr-Latn-RS" sz="3800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ru-RU" sz="3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800" b="1" dirty="0">
                <a:solidFill>
                  <a:schemeClr val="bg2">
                    <a:lumMod val="75000"/>
                  </a:schemeClr>
                </a:solidFill>
              </a:rPr>
              <a:t>Минимизирање отпада: </a:t>
            </a:r>
            <a:r>
              <a:rPr lang="ru-RU" sz="3800" b="1" dirty="0" smtClean="0">
                <a:solidFill>
                  <a:schemeClr val="bg2">
                    <a:lumMod val="75000"/>
                  </a:schemeClr>
                </a:solidFill>
              </a:rPr>
              <a:t>к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ружна 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пољопривреда има за циљ минимизирање отпада </a:t>
            </a:r>
            <a:r>
              <a:rPr lang="sr-Cyrl-RS" sz="3800" dirty="0" smtClean="0">
                <a:solidFill>
                  <a:schemeClr val="bg2">
                    <a:lumMod val="75000"/>
                  </a:schemeClr>
                </a:solidFill>
              </a:rPr>
              <a:t>у</a:t>
            </a:r>
            <a:r>
              <a:rPr lang="ru-RU" sz="3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800" dirty="0">
                <a:solidFill>
                  <a:schemeClr val="bg2">
                    <a:lumMod val="75000"/>
                  </a:schemeClr>
                </a:solidFill>
              </a:rPr>
              <a:t>свим фазама ланца производње хране</a:t>
            </a:r>
            <a:endParaRPr lang="ru-RU" sz="3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3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Локални и децентрализовани системи</a:t>
            </a:r>
            <a:r>
              <a:rPr lang="ru-RU" sz="3800" dirty="0">
                <a:solidFill>
                  <a:schemeClr val="bg1"/>
                </a:solidFill>
                <a:effectLst/>
              </a:rPr>
              <a:t>: </a:t>
            </a:r>
            <a:r>
              <a:rPr lang="ru-RU" sz="3800" dirty="0" smtClean="0">
                <a:solidFill>
                  <a:schemeClr val="bg1"/>
                </a:solidFill>
                <a:effectLst/>
              </a:rPr>
              <a:t>храна се производи </a:t>
            </a:r>
            <a:r>
              <a:rPr lang="ru-RU" sz="3800" dirty="0">
                <a:solidFill>
                  <a:schemeClr val="bg1"/>
                </a:solidFill>
                <a:effectLst/>
              </a:rPr>
              <a:t>ближе месту </a:t>
            </a:r>
            <a:r>
              <a:rPr lang="ru-RU" sz="3800" dirty="0" smtClean="0">
                <a:solidFill>
                  <a:schemeClr val="bg1"/>
                </a:solidFill>
                <a:effectLst/>
              </a:rPr>
              <a:t>потрошње</a:t>
            </a:r>
            <a:r>
              <a:rPr lang="sr-Latn-RS" sz="3800" dirty="0" smtClean="0">
                <a:solidFill>
                  <a:schemeClr val="bg1"/>
                </a:solidFill>
                <a:effectLst/>
              </a:rPr>
              <a:t> - </a:t>
            </a:r>
            <a:r>
              <a:rPr lang="sr-Cyrl-RS" sz="3800" dirty="0" smtClean="0">
                <a:solidFill>
                  <a:schemeClr val="bg1"/>
                </a:solidFill>
                <a:effectLst/>
              </a:rPr>
              <a:t>смањује</a:t>
            </a:r>
            <a:r>
              <a:rPr lang="ru-RU" sz="3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800" dirty="0">
                <a:solidFill>
                  <a:schemeClr val="bg1"/>
                </a:solidFill>
                <a:effectLst/>
              </a:rPr>
              <a:t>трошкове транспорта и емисије, док подржава локалне </a:t>
            </a:r>
            <a:r>
              <a:rPr lang="ru-RU" sz="3800" dirty="0" smtClean="0">
                <a:solidFill>
                  <a:schemeClr val="bg1"/>
                </a:solidFill>
                <a:effectLst/>
              </a:rPr>
              <a:t>економије</a:t>
            </a:r>
            <a:endParaRPr lang="ru-RU" sz="38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49338" y="2352548"/>
            <a:ext cx="256374" cy="9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04" r="8253"/>
          <a:stretch/>
        </p:blipFill>
        <p:spPr>
          <a:xfrm>
            <a:off x="9033289" y="2446552"/>
            <a:ext cx="3152662" cy="333895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095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3DE3-2596-4BA7-8CD6-33E1CC05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Сточарска производња према принципима кружне економије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Глобални задатак </a:t>
            </a:r>
            <a:r>
              <a:rPr lang="sr-Cyrl-RS" dirty="0" smtClean="0"/>
              <a:t>сточарске производње</a:t>
            </a:r>
            <a:r>
              <a:rPr lang="ru-RU" dirty="0" smtClean="0"/>
              <a:t> </a:t>
            </a:r>
            <a:r>
              <a:rPr lang="ru-RU" dirty="0"/>
              <a:t>у 21. веку је јасан: </a:t>
            </a:r>
            <a:r>
              <a:rPr lang="ru-RU" b="1" dirty="0" smtClean="0"/>
              <a:t>производити </a:t>
            </a:r>
            <a:r>
              <a:rPr lang="ru-RU" b="1" dirty="0"/>
              <a:t>више, </a:t>
            </a:r>
            <a:r>
              <a:rPr lang="ru-RU" b="1" dirty="0" smtClean="0"/>
              <a:t>уз заштиту животне средине и смањење отпада</a:t>
            </a:r>
          </a:p>
          <a:p>
            <a:r>
              <a:rPr lang="ru-RU" dirty="0" smtClean="0"/>
              <a:t>Сточарска производња у </a:t>
            </a:r>
            <a:r>
              <a:rPr lang="ru-RU" dirty="0"/>
              <a:t>складу са принципима циркуларне економије </a:t>
            </a:r>
            <a:r>
              <a:rPr lang="ru-RU" dirty="0" smtClean="0"/>
              <a:t>значи минимизирање отпада, оптимизацију коришћења </a:t>
            </a:r>
            <a:r>
              <a:rPr lang="ru-RU" dirty="0"/>
              <a:t>ресурса и </a:t>
            </a:r>
            <a:r>
              <a:rPr lang="ru-RU" dirty="0" smtClean="0"/>
              <a:t>стварање система производње </a:t>
            </a:r>
            <a:r>
              <a:rPr lang="ru-RU" dirty="0"/>
              <a:t>у којем излазни производи из једног дела процеса постају улазни производи за </a:t>
            </a:r>
            <a:r>
              <a:rPr lang="ru-RU" dirty="0" smtClean="0"/>
              <a:t>други</a:t>
            </a:r>
          </a:p>
          <a:p>
            <a:r>
              <a:rPr lang="ru-RU" dirty="0" smtClean="0"/>
              <a:t>Циљ </a:t>
            </a:r>
            <a:r>
              <a:rPr lang="ru-RU" dirty="0"/>
              <a:t>је да се створи одрживији и ефикаснији систем који смањује утицај на животну средину, подржава добробит животиња и пружа економске користи произвођачима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F84761D-B412-4688-B400-0D8C6B77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ДИГИТАЛНЕ ТЕХНОЛОГИЈЕ И Циркуларна </a:t>
            </a:r>
            <a:r>
              <a:rPr lang="sr-Cyrl-RS" dirty="0"/>
              <a:t>пољопривреда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C9A647D-6C34-4C50-BC04-A631B171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Дигиталне технологије </a:t>
            </a:r>
            <a:r>
              <a:rPr lang="ru-RU" dirty="0" smtClean="0"/>
              <a:t>играју </a:t>
            </a:r>
            <a:r>
              <a:rPr lang="ru-RU" dirty="0"/>
              <a:t>кључну улогу у </a:t>
            </a:r>
            <a:r>
              <a:rPr lang="ru-RU" dirty="0" smtClean="0"/>
              <a:t>примени принципа и унапређењу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циркуларне пољопривреде</a:t>
            </a:r>
          </a:p>
          <a:p>
            <a:r>
              <a:rPr lang="ru-RU" dirty="0"/>
              <a:t>Интеграцијом дигиталних алата, циркуларна пољопривреда постаје више заснована на подацима, транспарентнија и оптимизована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1" y="612092"/>
            <a:ext cx="3255546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3DE3-2596-4BA7-8CD6-33E1CC05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389" y="612092"/>
            <a:ext cx="9905998" cy="74117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4" y="1500533"/>
            <a:ext cx="11967042" cy="1832327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Ефикасност исхране животиња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1. Оптимизација </a:t>
            </a:r>
            <a:r>
              <a:rPr lang="ru-RU" sz="2200" dirty="0">
                <a:solidFill>
                  <a:schemeClr val="bg1"/>
                </a:solidFill>
              </a:rPr>
              <a:t>употребе хране за </a:t>
            </a:r>
            <a:r>
              <a:rPr lang="ru-RU" sz="2200" dirty="0" smtClean="0">
                <a:solidFill>
                  <a:schemeClr val="bg1"/>
                </a:solidFill>
              </a:rPr>
              <a:t>животиње - коришћење </a:t>
            </a:r>
            <a:r>
              <a:rPr lang="ru-RU" sz="2200" dirty="0">
                <a:solidFill>
                  <a:schemeClr val="bg1"/>
                </a:solidFill>
              </a:rPr>
              <a:t>нуспроизвода из других индустрија (као што су отпадна храна, остаци усева или отпад из </a:t>
            </a:r>
            <a:r>
              <a:rPr lang="ru-RU" sz="2200" dirty="0" smtClean="0">
                <a:solidFill>
                  <a:schemeClr val="bg1"/>
                </a:solidFill>
              </a:rPr>
              <a:t>производње хране) </a:t>
            </a:r>
            <a:r>
              <a:rPr lang="ru-RU" sz="2200" dirty="0">
                <a:solidFill>
                  <a:schemeClr val="bg1"/>
                </a:solidFill>
              </a:rPr>
              <a:t>као хране, чиме се смањује зависност од основних пољопривредних </a:t>
            </a:r>
            <a:r>
              <a:rPr lang="ru-RU" sz="2200" dirty="0" smtClean="0">
                <a:solidFill>
                  <a:schemeClr val="bg1"/>
                </a:solidFill>
              </a:rPr>
              <a:t>култура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 txBox="1">
            <a:spLocks/>
          </p:cNvSpPr>
          <p:nvPr/>
        </p:nvSpPr>
        <p:spPr>
          <a:xfrm>
            <a:off x="136734" y="3583439"/>
            <a:ext cx="11645069" cy="312500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u="sng" dirty="0" smtClean="0">
                <a:solidFill>
                  <a:schemeClr val="bg1"/>
                </a:solidFill>
              </a:rPr>
              <a:t>Дигитална </a:t>
            </a:r>
            <a:r>
              <a:rPr lang="ru-RU" sz="2000" b="1" u="sng" dirty="0">
                <a:solidFill>
                  <a:schemeClr val="bg1"/>
                </a:solidFill>
              </a:rPr>
              <a:t>технологије </a:t>
            </a:r>
            <a:r>
              <a:rPr lang="ru-RU" sz="2000" b="1" u="sng" dirty="0" smtClean="0">
                <a:solidFill>
                  <a:schemeClr val="bg1"/>
                </a:solidFill>
              </a:rPr>
              <a:t> - системи прецизне исхране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Технологија: Аутоматизоване хранилице, сензори и аналитика података.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Како функционише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Ови системи користе податке из система за праћење перформанси и здравља животиња како би оптимизовали количину хране и састав хранљивих материја.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Сензори прате факторе као што су тежина, старост и здравствено стање животиња, прилагођавајући оброк у реалном времену како би се осигурало да животиње добијају одговарајућу врсту и количину хране.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1" y="612092"/>
            <a:ext cx="3255546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3DE3-2596-4BA7-8CD6-33E1CC05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389" y="612092"/>
            <a:ext cx="9905998" cy="74117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4" y="1500534"/>
            <a:ext cx="4554907" cy="62737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Ефикасност исхране животиња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 txBox="1">
            <a:spLocks/>
          </p:cNvSpPr>
          <p:nvPr/>
        </p:nvSpPr>
        <p:spPr>
          <a:xfrm>
            <a:off x="136734" y="2540852"/>
            <a:ext cx="11645069" cy="312500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dirty="0">
                <a:solidFill>
                  <a:schemeClr val="bg1"/>
                </a:solidFill>
              </a:rPr>
              <a:t>Дигитална технологије </a:t>
            </a:r>
            <a:r>
              <a:rPr lang="sr-Cyrl-RS" sz="2000" b="1" dirty="0" smtClean="0">
                <a:solidFill>
                  <a:schemeClr val="bg1"/>
                </a:solidFill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sr-Latn-RS" sz="2000" b="1" dirty="0" smtClean="0">
                <a:solidFill>
                  <a:schemeClr val="bg1"/>
                </a:solidFill>
              </a:rPr>
              <a:t>AI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b="1" dirty="0">
                <a:solidFill>
                  <a:schemeClr val="bg1"/>
                </a:solidFill>
              </a:rPr>
              <a:t>и машинско учење за </a:t>
            </a:r>
            <a:r>
              <a:rPr lang="ru-RU" sz="2000" b="1" dirty="0" smtClean="0">
                <a:solidFill>
                  <a:schemeClr val="bg1"/>
                </a:solidFill>
              </a:rPr>
              <a:t>оптимизацију исхране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Како функционише</a:t>
            </a:r>
            <a:r>
              <a:rPr lang="sr-Latn-RS" sz="2000" b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sr-Latn-RS" sz="2000" dirty="0" smtClean="0">
                <a:solidFill>
                  <a:schemeClr val="bg1"/>
                </a:solidFill>
              </a:rPr>
              <a:t>AI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модели могу предвидети нутритивне потребе животиња на основу историјских података, података о перформансама у реалном времену, животних услова и образаца </a:t>
            </a:r>
            <a:r>
              <a:rPr lang="ru-RU" sz="2000" dirty="0" smtClean="0">
                <a:solidFill>
                  <a:schemeClr val="bg1"/>
                </a:solidFill>
              </a:rPr>
              <a:t>раста</a:t>
            </a:r>
            <a:endParaRPr lang="sr-Latn-R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Ови </a:t>
            </a:r>
            <a:r>
              <a:rPr lang="ru-RU" sz="2000" dirty="0">
                <a:solidFill>
                  <a:schemeClr val="bg1"/>
                </a:solidFill>
              </a:rPr>
              <a:t>системи помажу у формирању најефикаснијих рецептура хране које задовољавају специфичне потребе различитих врста </a:t>
            </a:r>
            <a:r>
              <a:rPr lang="ru-RU" sz="2000" dirty="0" smtClean="0">
                <a:solidFill>
                  <a:schemeClr val="bg1"/>
                </a:solidFill>
              </a:rPr>
              <a:t>животиња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03" y="71244"/>
            <a:ext cx="3457529" cy="23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1" y="612092"/>
            <a:ext cx="3255546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F3DE3-2596-4BA7-8CD6-33E1CC05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389" y="612092"/>
            <a:ext cx="9905998" cy="74117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34" y="1500534"/>
            <a:ext cx="4554907" cy="62737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Ефикасност исхране животиња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79AB48A-120F-4471-8416-BC1721FBAF1A}"/>
              </a:ext>
            </a:extLst>
          </p:cNvPr>
          <p:cNvSpPr txBox="1">
            <a:spLocks/>
          </p:cNvSpPr>
          <p:nvPr/>
        </p:nvSpPr>
        <p:spPr>
          <a:xfrm>
            <a:off x="136734" y="2540852"/>
            <a:ext cx="11645069" cy="397958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dirty="0">
                <a:solidFill>
                  <a:schemeClr val="bg1"/>
                </a:solidFill>
              </a:rPr>
              <a:t>Дигитална технологије </a:t>
            </a:r>
            <a:r>
              <a:rPr lang="sr-Cyrl-RS" sz="20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</a:rPr>
              <a:t>Блокчејн (</a:t>
            </a:r>
            <a:r>
              <a:rPr lang="sr-Latn-RS" sz="2000" b="1" dirty="0" smtClean="0">
                <a:solidFill>
                  <a:schemeClr val="bg1"/>
                </a:solidFill>
              </a:rPr>
              <a:t>Blockchain)</a:t>
            </a:r>
            <a:r>
              <a:rPr lang="ru-RU" sz="2000" b="1" dirty="0" smtClean="0">
                <a:solidFill>
                  <a:schemeClr val="bg1"/>
                </a:solidFill>
              </a:rPr>
              <a:t> технологија за </a:t>
            </a:r>
            <a:r>
              <a:rPr lang="ru-RU" sz="2000" b="1" dirty="0">
                <a:solidFill>
                  <a:schemeClr val="bg1"/>
                </a:solidFill>
              </a:rPr>
              <a:t>праћење и осигурање квалитета хране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Како функционише</a:t>
            </a:r>
            <a:r>
              <a:rPr lang="sr-Latn-RS" sz="2000" b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Блокчејн </a:t>
            </a:r>
            <a:r>
              <a:rPr lang="ru-RU" sz="2000" dirty="0">
                <a:solidFill>
                  <a:schemeClr val="bg1"/>
                </a:solidFill>
              </a:rPr>
              <a:t>омогућава безбедно праћење састојака хране од фарме до финалног производа. Кроз обезбеђивање транспарентности и трасирања, блокчејн системи гарантују да храна која се користи у исхрани животиња буде највишег квалитета и без контаминаната, што директно доприноси побољшању ефикасности хране и здравља животиња. </a:t>
            </a:r>
            <a:r>
              <a:rPr lang="ru-RU" sz="2000" b="1" dirty="0" smtClean="0">
                <a:solidFill>
                  <a:schemeClr val="bg1"/>
                </a:solidFill>
              </a:rPr>
              <a:t>Пример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 Платформа „AgriDigital“ користи блокчејн како би пратила пољопривредне производе, укључујући храну за животиње, осигуравајући доследност и контролу квалитета током целокупног ланца снабдевања. Овим приступом, сваки корак у производњи и дистрибуцији може се проверити и аутентификовати, што повећава поверење и сигурност у квалитет крајњег производа.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29" y="612092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1092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Tw Cen MT</vt:lpstr>
      <vt:lpstr>Circuit</vt:lpstr>
      <vt:lpstr>Office Theme</vt:lpstr>
      <vt:lpstr>PowerPoint Presentation</vt:lpstr>
      <vt:lpstr>Кружна економија</vt:lpstr>
      <vt:lpstr>кружна пољопривреда и производња хране</vt:lpstr>
      <vt:lpstr>кружна пољопривреда и производња хране</vt:lpstr>
      <vt:lpstr>Сточарска производња према принципима кружне економије</vt:lpstr>
      <vt:lpstr>ДИГИТАЛНЕ ТЕХНОЛОГИЈЕ И Циркуларна пољопривреда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Заокружени системи сточарске производње </vt:lpstr>
      <vt:lpstr>ДИГИТАЛНЕ ТЕХНОЛОГИЈЕ И Циркуларна пољопривреда</vt:lpstr>
      <vt:lpstr>циркуларни системи производње млека ће играти кључну улогу у будућности такозване циркуларне економије, пре свега у вези са безбедношћу хране и безбедношћу ресурса.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 Maslovaric</dc:creator>
  <cp:lastModifiedBy>Marijana Maslovaric</cp:lastModifiedBy>
  <cp:revision>36</cp:revision>
  <dcterms:created xsi:type="dcterms:W3CDTF">2024-11-18T04:01:46Z</dcterms:created>
  <dcterms:modified xsi:type="dcterms:W3CDTF">2024-11-19T13:33:13Z</dcterms:modified>
</cp:coreProperties>
</file>