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7" r:id="rId4"/>
    <p:sldId id="260" r:id="rId5"/>
    <p:sldId id="268" r:id="rId6"/>
    <p:sldId id="277" r:id="rId7"/>
    <p:sldId id="278" r:id="rId8"/>
    <p:sldId id="258" r:id="rId9"/>
    <p:sldId id="257" r:id="rId10"/>
    <p:sldId id="261" r:id="rId11"/>
    <p:sldId id="262" r:id="rId12"/>
    <p:sldId id="266" r:id="rId13"/>
    <p:sldId id="263" r:id="rId14"/>
    <p:sldId id="264" r:id="rId15"/>
    <p:sldId id="265" r:id="rId16"/>
    <p:sldId id="270" r:id="rId17"/>
    <p:sldId id="271" r:id="rId18"/>
    <p:sldId id="272" r:id="rId19"/>
    <p:sldId id="273" r:id="rId20"/>
    <p:sldId id="274" r:id="rId21"/>
    <p:sldId id="27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>
        <p:scale>
          <a:sx n="41" d="100"/>
          <a:sy n="41" d="100"/>
        </p:scale>
        <p:origin x="156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C138-1B15-564E-641C-96B054E9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CCFDE-95D5-8F84-FAB9-BD1B96252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40DFC-87F2-0D37-D58D-A1DF5B09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5412-DD8A-A19E-282C-104A2FD8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98931-4930-1C0F-CCC6-536B0933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D989-6F5E-94DA-F894-6FF78442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D7018-5E03-B50F-1BC9-1C42B7B19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6F86C-A653-F215-6FD8-9AF3B385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F66D-0F7A-DBDD-7618-439925C0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32B17-5094-DA6E-FF3C-5C7A8A44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21DCA-4956-7B36-AFD1-A93D44360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6A348-AAEA-5674-D3B7-5CE1180AC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BADE-CFAD-0EF1-5C54-83D2D350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27E29-C3DD-BFCB-47E2-1F846683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EB6F0-07C3-4213-E682-34F23481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77ED-0080-D878-BF9B-368540F8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A8431-B275-8098-0691-3CC5A7E62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62C33-C73F-5370-8CCD-61F3B3B0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894D-CD16-DA8E-8270-53BF2C69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7B423-A398-97DE-5469-A1A49E6E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9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C413-4B58-62EA-199A-7C1F307C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DCF6F-AEB9-E11E-94D7-9FD30F3DD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27CD-9FCE-DEAC-4DEF-90DFFB80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EDBE-293A-DB3C-7115-00EEB1B2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FA567-F310-A1EB-6AB8-9C195610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9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C326-FDEE-345D-664F-F1558DB9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A337-3536-6CFF-D4D3-FED135A71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EDE28-ED7C-72C7-63C7-6A1758107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8CD44-5591-BE7F-CCD3-FB8CBEFD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53DD2-A18E-0106-F597-52F5617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546B3-490B-FFC5-1E4A-CD70BF94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E3B2-0D7F-BA82-2623-A8E6312B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E5C2C-0173-655F-D4ED-BEE7A2F1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1E274-9B73-81D8-DDFC-B604BF3B6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380AD-3D8B-7CBD-EF50-AE8C88B4C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7C165-DF70-D66A-329A-E73B8A3CC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A679F-7B67-FB63-0152-7BAC8CD7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3D3180-6896-880A-C8D8-33DBCDFE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0731B-1646-DCEE-15FB-A617F308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43FD-80EF-8C03-C559-4376B69B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09655-A2BC-7621-0F1C-8D7EBB7F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DDB8D-C218-E99B-D050-D0F5834C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6AA64-5BC2-DD25-43E1-7FCCDEEE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03378-C431-F478-8EEC-BA66BE7F9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81FD0-E08C-7A11-ADA8-9469ADD8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9ACA6-B157-7891-6EE6-51FFFC5D5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3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906A-5EF4-C088-6422-8DC96C8D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F4656-7995-3608-6F67-695994A3E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6705C-F415-126C-1C2D-DFEDD6708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64180-224A-6EFA-A63C-5443CD3C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9CA7-D707-B685-065E-F80E9913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32865-0F97-EDD4-50CB-B3A2FE7F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5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AF4D-2424-66AD-2EAC-1327E39F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1222A-4F26-769A-9005-5A5EEC015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5C105-2CDB-F22E-1799-375C6D9D6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2A300-50F7-D1AD-0A85-463A09FD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CFED4-9E06-F73F-73B8-E646F21D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CA072-59CF-C96B-B597-411F3834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0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5883B-8AA5-2B96-D586-4A4E42D6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F99A8-4031-617A-9179-84CADF210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2C70B-4664-4AA1-40DD-194FCEA38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B5443-AF76-4260-A7F5-55767DCFC6A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DD843-007A-7B75-CB9F-269A168CA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ACD52-D717-4A92-500C-636C06D2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1A84-553F-4B9E-AB28-FB30546D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file:///E:\bandrieu\Bureau\bacteria21092005.ppt" TargetMode="External"/><Relationship Id="rId7" Type="http://schemas.openxmlformats.org/officeDocument/2006/relationships/hyperlink" Target="file:///E:\bandrieu\Bureau\fungi21092005.p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file:///E:\bandrieu\Bureau\protozoa21092005.ppt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42EA13-51AA-50B2-8063-EDEC0DD1ACE4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8EEACA-1E2C-8DE0-0450-BA727B70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1890C7-8923-0851-A287-4AD4D3556B06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61B13A-F42E-3574-9CD1-C2C13A0124FE}"/>
              </a:ext>
            </a:extLst>
          </p:cNvPr>
          <p:cNvSpPr txBox="1"/>
          <p:nvPr/>
        </p:nvSpPr>
        <p:spPr>
          <a:xfrm>
            <a:off x="2604372" y="3248913"/>
            <a:ext cx="7198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R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РАДИТИ, ЗАРАДИТИ И НЕ ОЈАДИТИ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710A7-2B69-D81B-44A6-13195E3962F1}"/>
              </a:ext>
            </a:extLst>
          </p:cNvPr>
          <p:cNvSpPr txBox="1"/>
          <p:nvPr/>
        </p:nvSpPr>
        <p:spPr>
          <a:xfrm>
            <a:off x="9215243" y="6002512"/>
            <a:ext cx="234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 Петар Стојић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C2E39-906D-18E4-80C0-18C258DC07ED}"/>
              </a:ext>
            </a:extLst>
          </p:cNvPr>
          <p:cNvSpPr txBox="1"/>
          <p:nvPr/>
        </p:nvSpPr>
        <p:spPr>
          <a:xfrm>
            <a:off x="359229" y="1247606"/>
            <a:ext cx="11201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C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Прецизно управљање исхраном у циљу прилагођавања индивидуалним потребама, смањења отпада хране и оптимизације ресурса и „паметна“ употреба воде у циљу  ефикасног управља воденим ресурсима, односно одрживости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66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5F413C-FAC4-8CCB-C0EC-290775DEE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016596"/>
              </p:ext>
            </p:extLst>
          </p:nvPr>
        </p:nvGraphicFramePr>
        <p:xfrm>
          <a:off x="2155375" y="1887695"/>
          <a:ext cx="7924799" cy="4637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4581">
                  <a:extLst>
                    <a:ext uri="{9D8B030D-6E8A-4147-A177-3AD203B41FA5}">
                      <a16:colId xmlns:a16="http://schemas.microsoft.com/office/drawing/2014/main" val="1402098484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866751440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3387858302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145197952"/>
                    </a:ext>
                  </a:extLst>
                </a:gridCol>
              </a:tblGrid>
              <a:tr h="537882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Сено луцерке,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24859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Силажа кукуруза,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129239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Силажа ражи,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888554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Прекрупа кукуруза,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082503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Прекрупа пшенице,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3.10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564998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Сојина погача, 42%СП,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0.60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11283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Сунцокретова сачма, 33%СП,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0.70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667863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Сачма уљане репице, 34%СП, кг</a:t>
                      </a:r>
                      <a:endParaRPr lang="ru-RU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0.70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480311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Премикс 2.5%,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0.40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0.28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0.20</a:t>
                      </a:r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203764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Сточна креда,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0.06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0.10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539167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Цена оброка, РСД</a:t>
                      </a:r>
                      <a:endParaRPr lang="sr-Cyrl-RS" sz="22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827.10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633.10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492.70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850993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Млеко, кг/дан/грло</a:t>
                      </a:r>
                      <a:endParaRPr lang="sr-Cyrl-RS" sz="22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37.00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25.00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18.00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687419"/>
                  </a:ext>
                </a:extLst>
              </a:tr>
              <a:tr h="290227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Цена оброка, РСД/кг млека</a:t>
                      </a:r>
                      <a:endParaRPr lang="ru-RU" sz="22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22.35</a:t>
                      </a:r>
                      <a:endParaRPr lang="en-US" sz="2200" b="1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25.32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27.37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2795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A94D85-6FCB-3E32-E28C-EC412EC9D9FF}"/>
              </a:ext>
            </a:extLst>
          </p:cNvPr>
          <p:cNvSpPr txBox="1"/>
          <p:nvPr/>
        </p:nvSpPr>
        <p:spPr>
          <a:xfrm>
            <a:off x="2569034" y="1578432"/>
            <a:ext cx="661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ХРАНИВО                                                         Количина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EE4FC-629D-ADC5-073F-C29E5D184E49}"/>
              </a:ext>
            </a:extLst>
          </p:cNvPr>
          <p:cNvSpPr/>
          <p:nvPr/>
        </p:nvSpPr>
        <p:spPr>
          <a:xfrm>
            <a:off x="1926775" y="1578432"/>
            <a:ext cx="8371115" cy="504008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B33D43-113E-00E8-757A-324450B52CAF}"/>
              </a:ext>
            </a:extLst>
          </p:cNvPr>
          <p:cNvCxnSpPr>
            <a:cxnSpLocks/>
          </p:cNvCxnSpPr>
          <p:nvPr/>
        </p:nvCxnSpPr>
        <p:spPr>
          <a:xfrm>
            <a:off x="1926775" y="2040097"/>
            <a:ext cx="8381999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33F95-DA59-45E7-BE9E-5A70F1268EEE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A784B6-11CC-777F-457A-03C580A8A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E12E89-01BE-67F3-3519-0319BF2D76DF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3C6F88-0481-8DD8-7A67-616A23CB3046}"/>
              </a:ext>
            </a:extLst>
          </p:cNvPr>
          <p:cNvSpPr txBox="1"/>
          <p:nvPr/>
        </p:nvSpPr>
        <p:spPr>
          <a:xfrm>
            <a:off x="2707534" y="979011"/>
            <a:ext cx="7147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ПРОМЕНА ЦЕНЕ ОБРОКА ТОКОМ ЛАКТАЦИЈЕ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7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D36EF-2F23-0BFC-DFA7-42CC4F01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318BDE-09F0-6868-434D-E81DF400C853}"/>
              </a:ext>
            </a:extLst>
          </p:cNvPr>
          <p:cNvGraphicFramePr>
            <a:graphicFrameLocks noGrp="1"/>
          </p:cNvGraphicFramePr>
          <p:nvPr/>
        </p:nvGraphicFramePr>
        <p:xfrm>
          <a:off x="2764975" y="1887695"/>
          <a:ext cx="7924799" cy="4635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4581">
                  <a:extLst>
                    <a:ext uri="{9D8B030D-6E8A-4147-A177-3AD203B41FA5}">
                      <a16:colId xmlns:a16="http://schemas.microsoft.com/office/drawing/2014/main" val="1402098484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866751440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3387858302"/>
                    </a:ext>
                  </a:extLst>
                </a:gridCol>
                <a:gridCol w="1363406">
                  <a:extLst>
                    <a:ext uri="{9D8B030D-6E8A-4147-A177-3AD203B41FA5}">
                      <a16:colId xmlns:a16="http://schemas.microsoft.com/office/drawing/2014/main" val="145197952"/>
                    </a:ext>
                  </a:extLst>
                </a:gridCol>
              </a:tblGrid>
              <a:tr h="53631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Сено луцерке,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24859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Силажа кукуруза,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129239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Силажа ражи,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888554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Прекрупа кукуруза,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3.2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082503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Прекрупа пшенице,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564998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Сојина погача, 42%СП,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0.90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0.9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11283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Сунцокретова сачма, 33%СП,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0.70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667863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Сачма уљане репице, 34%СП, кг</a:t>
                      </a:r>
                      <a:endParaRPr lang="ru-RU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0.70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</a:t>
                      </a:r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480311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Премикс 2.5%,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</a:t>
                      </a:r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0.28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203764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Сточна креда, кг</a:t>
                      </a:r>
                      <a:endParaRPr lang="sr-Cyrl-R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0.06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539167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Цена оброка, РСД</a:t>
                      </a:r>
                      <a:endParaRPr lang="sr-Cyrl-RS" sz="22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625.60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81.20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850993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220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Млеко, кг/дан/грло</a:t>
                      </a:r>
                      <a:endParaRPr lang="sr-Cyrl-RS" sz="22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.00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687419"/>
                  </a:ext>
                </a:extLst>
              </a:tr>
              <a:tr h="340635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Цена оброка, РСД/кг млека</a:t>
                      </a:r>
                      <a:endParaRPr lang="ru-RU" sz="22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22.3</a:t>
                      </a:r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.3</a:t>
                      </a:r>
                      <a:r>
                        <a:rPr lang="sr-Cyrl-RS" sz="2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2795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1535BF-7535-24A4-5ADE-61A025DCF513}"/>
              </a:ext>
            </a:extLst>
          </p:cNvPr>
          <p:cNvSpPr txBox="1"/>
          <p:nvPr/>
        </p:nvSpPr>
        <p:spPr>
          <a:xfrm>
            <a:off x="3178634" y="1578432"/>
            <a:ext cx="627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ХРАНИВО                                        Добар          Лош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642C6-2769-E3AC-9720-7F2C34784E21}"/>
              </a:ext>
            </a:extLst>
          </p:cNvPr>
          <p:cNvSpPr/>
          <p:nvPr/>
        </p:nvSpPr>
        <p:spPr>
          <a:xfrm>
            <a:off x="2536376" y="1578432"/>
            <a:ext cx="7162796" cy="504008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76D4B5-6135-7C3F-4358-F1DB75CC1662}"/>
              </a:ext>
            </a:extLst>
          </p:cNvPr>
          <p:cNvCxnSpPr>
            <a:cxnSpLocks/>
          </p:cNvCxnSpPr>
          <p:nvPr/>
        </p:nvCxnSpPr>
        <p:spPr>
          <a:xfrm>
            <a:off x="2514599" y="2040097"/>
            <a:ext cx="7184573" cy="0"/>
          </a:xfrm>
          <a:prstGeom prst="line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1ADB3A-83C4-7DD3-D4EC-DEC2A5C1DBD7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6A3F77-E9DA-BCA2-06CE-0AFF98E3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082A8F-5B1B-8AE8-FA20-F7193F384CEB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6E54A44-D265-9924-23E0-2A18B0DB97B6}"/>
              </a:ext>
            </a:extLst>
          </p:cNvPr>
          <p:cNvSpPr txBox="1"/>
          <p:nvPr/>
        </p:nvSpPr>
        <p:spPr>
          <a:xfrm>
            <a:off x="1582085" y="872033"/>
            <a:ext cx="954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ПРОМЕНА ЦЕНЕ ОБРОКА УСЛЕД КВАЛИТЕТА КАБАСТЕ ХРАНЕ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05F285-7B5B-6685-AE0B-EAAEFC2D9261}"/>
              </a:ext>
            </a:extLst>
          </p:cNvPr>
          <p:cNvGraphicFramePr>
            <a:graphicFrameLocks noGrp="1"/>
          </p:cNvGraphicFramePr>
          <p:nvPr/>
        </p:nvGraphicFramePr>
        <p:xfrm>
          <a:off x="1164772" y="1908078"/>
          <a:ext cx="10025743" cy="4653969"/>
        </p:xfrm>
        <a:graphic>
          <a:graphicData uri="http://schemas.openxmlformats.org/drawingml/2006/table">
            <a:tbl>
              <a:tblPr/>
              <a:tblGrid>
                <a:gridCol w="246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96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75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Критичне тачке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Стрна жита пре класања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Стрна жита у воштан. зрелости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Луцерка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Кукуруз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Озима мешавина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Сетва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Влага у време сетве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Ниске Т</a:t>
                      </a:r>
                      <a:r>
                        <a:rPr lang="sr-Cyrl-RS" sz="2200" b="1" baseline="300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0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током вегетације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Високе Т</a:t>
                      </a:r>
                      <a:r>
                        <a:rPr lang="sr-Cyrl-RS" sz="2200" b="1" baseline="300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0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током вегетације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Суша током вегетације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84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Повећане падавине у жетви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-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30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Latn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Високе Т</a:t>
                      </a:r>
                      <a:r>
                        <a:rPr lang="sr-Cyrl-RS" sz="2200" b="1" baseline="300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0</a:t>
                      </a:r>
                      <a:r>
                        <a:rPr lang="sr-Cyrl-R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 током жетве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Times New Roman"/>
                        </a:rPr>
                        <a:t>-</a:t>
                      </a: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±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+</a:t>
                      </a:r>
                      <a:endParaRPr lang="en-US" sz="22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9765" marR="59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12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en-US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sr-Cyrl-R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Напомена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:  “+” </a:t>
                      </a:r>
                      <a:r>
                        <a:rPr lang="sr-Cyrl-R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изражен ризик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,  “±“ </a:t>
                      </a:r>
                      <a:r>
                        <a:rPr lang="sr-Cyrl-R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могући ризик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,   “-“ </a:t>
                      </a:r>
                      <a:r>
                        <a:rPr lang="sr-Cyrl-RS" sz="2000" b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Droid Sans Fallback"/>
                          <a:cs typeface="Calibri"/>
                        </a:rPr>
                        <a:t>мали ризик</a:t>
                      </a:r>
                      <a:endParaRPr lang="en-US" sz="20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534" marR="553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037F743-95CF-6207-33CC-FCFB890BDF97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F2A3A2-6077-6C8C-2AC0-F4DC6FB77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2CEE5B-4216-F26A-8851-F8EAFDCEE8A3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C33744-6735-AF79-62F8-2FFECFF365D9}"/>
              </a:ext>
            </a:extLst>
          </p:cNvPr>
          <p:cNvSpPr txBox="1"/>
          <p:nvPr/>
        </p:nvSpPr>
        <p:spPr>
          <a:xfrm>
            <a:off x="1277367" y="1172764"/>
            <a:ext cx="940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КЛИМАТСКИ РИЗИЦИ У ПРИПРЕМИ КАБАСТЕ СТОЧНЕ ХРАНЕ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CA654F75-2127-B534-78E5-69B5BF3181F8}"/>
              </a:ext>
            </a:extLst>
          </p:cNvPr>
          <p:cNvGrpSpPr>
            <a:grpSpLocks/>
          </p:cNvGrpSpPr>
          <p:nvPr/>
        </p:nvGrpSpPr>
        <p:grpSpPr bwMode="auto">
          <a:xfrm>
            <a:off x="342768" y="2589852"/>
            <a:ext cx="6096000" cy="3058885"/>
            <a:chOff x="1541796" y="2362200"/>
            <a:chExt cx="7648859" cy="3310233"/>
          </a:xfrm>
        </p:grpSpPr>
        <p:pic>
          <p:nvPicPr>
            <p:cNvPr id="5" name="Picture 47" descr="canstock5825277.jpg">
              <a:extLst>
                <a:ext uri="{FF2B5EF4-FFF2-40B4-BE49-F238E27FC236}">
                  <a16:creationId xmlns:a16="http://schemas.microsoft.com/office/drawing/2014/main" id="{7C5EA616-083C-35D8-7AC9-66B0B180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408" y="3406600"/>
              <a:ext cx="1104580" cy="78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5" descr="canstock5825277.jpg">
              <a:extLst>
                <a:ext uri="{FF2B5EF4-FFF2-40B4-BE49-F238E27FC236}">
                  <a16:creationId xmlns:a16="http://schemas.microsoft.com/office/drawing/2014/main" id="{0CB4BD5A-8DF9-576F-18DF-CAE7981F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47940" flipH="1">
              <a:off x="1921649" y="4396604"/>
              <a:ext cx="1016213" cy="78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65ADC9-C2BD-1163-A715-D60E7F70F2A1}"/>
                </a:ext>
              </a:extLst>
            </p:cNvPr>
            <p:cNvSpPr/>
            <p:nvPr/>
          </p:nvSpPr>
          <p:spPr>
            <a:xfrm>
              <a:off x="1995579" y="3169191"/>
              <a:ext cx="2944816" cy="8263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3E5B5B-6404-65FD-D8DF-C4CE5D5BD0EE}"/>
                </a:ext>
              </a:extLst>
            </p:cNvPr>
            <p:cNvSpPr/>
            <p:nvPr/>
          </p:nvSpPr>
          <p:spPr>
            <a:xfrm>
              <a:off x="2289924" y="3256302"/>
              <a:ext cx="2414723" cy="62550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872486-EFCE-221D-AA5B-29705B42ADD0}"/>
                </a:ext>
              </a:extLst>
            </p:cNvPr>
            <p:cNvSpPr/>
            <p:nvPr/>
          </p:nvSpPr>
          <p:spPr>
            <a:xfrm>
              <a:off x="2531124" y="3343413"/>
              <a:ext cx="1764710" cy="695681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3D2416-B0E3-E9E4-BE3B-42A433587E22}"/>
                </a:ext>
              </a:extLst>
            </p:cNvPr>
            <p:cNvSpPr/>
            <p:nvPr/>
          </p:nvSpPr>
          <p:spPr>
            <a:xfrm>
              <a:off x="1574501" y="3517636"/>
              <a:ext cx="3627535" cy="3181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2204EA-4F3E-AAE4-80B3-12D2EF57C220}"/>
                </a:ext>
              </a:extLst>
            </p:cNvPr>
            <p:cNvSpPr/>
            <p:nvPr/>
          </p:nvSpPr>
          <p:spPr>
            <a:xfrm>
              <a:off x="1541796" y="3771711"/>
              <a:ext cx="3829216" cy="521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0AAF28-0583-E6C8-29C7-6FADE9D26FAD}"/>
                </a:ext>
              </a:extLst>
            </p:cNvPr>
            <p:cNvSpPr/>
            <p:nvPr/>
          </p:nvSpPr>
          <p:spPr>
            <a:xfrm>
              <a:off x="5313778" y="4166132"/>
              <a:ext cx="2440615" cy="75133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768F512-E3CB-F4C4-6DE3-B8D4EBA2CD32}"/>
                </a:ext>
              </a:extLst>
            </p:cNvPr>
            <p:cNvSpPr/>
            <p:nvPr/>
          </p:nvSpPr>
          <p:spPr>
            <a:xfrm>
              <a:off x="5058952" y="4244774"/>
              <a:ext cx="2944816" cy="67269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09BFB2-207A-F71B-459C-B15B7C004319}"/>
                </a:ext>
              </a:extLst>
            </p:cNvPr>
            <p:cNvSpPr/>
            <p:nvPr/>
          </p:nvSpPr>
          <p:spPr>
            <a:xfrm>
              <a:off x="4646050" y="4324626"/>
              <a:ext cx="3712023" cy="63276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983633-9217-D9DE-31EE-1485E1E5069E}"/>
                </a:ext>
              </a:extLst>
            </p:cNvPr>
            <p:cNvSpPr/>
            <p:nvPr/>
          </p:nvSpPr>
          <p:spPr>
            <a:xfrm>
              <a:off x="4639237" y="4483121"/>
              <a:ext cx="3739277" cy="4742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5E446A-EBF6-BFA8-CCB0-25678977FEAF}"/>
                </a:ext>
              </a:extLst>
            </p:cNvPr>
            <p:cNvSpPr/>
            <p:nvPr/>
          </p:nvSpPr>
          <p:spPr>
            <a:xfrm>
              <a:off x="4594267" y="4755344"/>
              <a:ext cx="3946409" cy="475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2F1D8-8583-E7C4-4B49-B7AE7D9DF120}"/>
                </a:ext>
              </a:extLst>
            </p:cNvPr>
            <p:cNvSpPr txBox="1"/>
            <p:nvPr/>
          </p:nvSpPr>
          <p:spPr>
            <a:xfrm>
              <a:off x="7002177" y="3453512"/>
              <a:ext cx="2188478" cy="999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</a:t>
              </a:r>
              <a:r>
                <a:rPr lang="sr-Cyrl-R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 </a:t>
              </a:r>
              <a:r>
                <a:rPr lang="sr-Cyrl-R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  <a:sym typeface="Wingdings"/>
                </a:rPr>
                <a:t>ЛОШЕ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67EFF3-1948-C0D2-EE07-883DD83F1325}"/>
                </a:ext>
              </a:extLst>
            </p:cNvPr>
            <p:cNvSpPr txBox="1"/>
            <p:nvPr/>
          </p:nvSpPr>
          <p:spPr>
            <a:xfrm>
              <a:off x="2599260" y="3995539"/>
              <a:ext cx="2174824" cy="999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</a:t>
              </a:r>
              <a:r>
                <a:rPr lang="x-none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 </a:t>
              </a:r>
              <a:r>
                <a:rPr lang="sr-Cyrl-R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  <a:sym typeface="Wingdings"/>
                </a:rPr>
                <a:t>ДОБРО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545E6CE3-5839-C304-45D4-DFE523A4BD9F}"/>
                </a:ext>
              </a:extLst>
            </p:cNvPr>
            <p:cNvSpPr/>
            <p:nvPr/>
          </p:nvSpPr>
          <p:spPr>
            <a:xfrm>
              <a:off x="2054175" y="5112259"/>
              <a:ext cx="1519422" cy="560174"/>
            </a:xfrm>
            <a:prstGeom prst="teardrop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36FA2700-8445-8DA4-F25E-012EB19E9592}"/>
                </a:ext>
              </a:extLst>
            </p:cNvPr>
            <p:cNvSpPr/>
            <p:nvPr/>
          </p:nvSpPr>
          <p:spPr>
            <a:xfrm>
              <a:off x="2584270" y="5112259"/>
              <a:ext cx="1519422" cy="560174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C7ACF70C-1D63-B8EA-05DD-D6E8AF30B0CE}"/>
                </a:ext>
              </a:extLst>
            </p:cNvPr>
            <p:cNvSpPr/>
            <p:nvPr/>
          </p:nvSpPr>
          <p:spPr>
            <a:xfrm>
              <a:off x="3149794" y="5112259"/>
              <a:ext cx="1325918" cy="560174"/>
            </a:xfrm>
            <a:prstGeom prst="teardrop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F02FA974-74D7-F9A8-343E-2F9B3D37060F}"/>
                </a:ext>
              </a:extLst>
            </p:cNvPr>
            <p:cNvSpPr/>
            <p:nvPr/>
          </p:nvSpPr>
          <p:spPr>
            <a:xfrm>
              <a:off x="3302418" y="5025147"/>
              <a:ext cx="106291" cy="87111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B8B90C-2164-4DC4-1EBC-69A7B9671F21}"/>
                </a:ext>
              </a:extLst>
            </p:cNvPr>
            <p:cNvCxnSpPr>
              <a:stCxn id="20" idx="6"/>
            </p:cNvCxnSpPr>
            <p:nvPr/>
          </p:nvCxnSpPr>
          <p:spPr>
            <a:xfrm rot="16200000" flipH="1">
              <a:off x="3866810" y="4590111"/>
              <a:ext cx="3629" cy="1047924"/>
            </a:xfrm>
            <a:prstGeom prst="line">
              <a:avLst/>
            </a:prstGeom>
            <a:ln w="4445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FF4F0181-8443-F504-D326-971E7CF1F051}"/>
                </a:ext>
              </a:extLst>
            </p:cNvPr>
            <p:cNvSpPr/>
            <p:nvPr/>
          </p:nvSpPr>
          <p:spPr>
            <a:xfrm>
              <a:off x="4369420" y="5112259"/>
              <a:ext cx="211220" cy="257704"/>
            </a:xfrm>
            <a:prstGeom prst="flowChartMer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E1A060D-7A19-9C5D-4548-C7FEEE68EA48}"/>
                </a:ext>
              </a:extLst>
            </p:cNvPr>
            <p:cNvCxnSpPr>
              <a:endCxn id="24" idx="2"/>
            </p:cNvCxnSpPr>
            <p:nvPr/>
          </p:nvCxnSpPr>
          <p:spPr>
            <a:xfrm rot="16200000" flipH="1">
              <a:off x="4293714" y="5187965"/>
              <a:ext cx="257704" cy="106291"/>
            </a:xfrm>
            <a:prstGeom prst="line">
              <a:avLst/>
            </a:prstGeom>
            <a:ln w="4445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8A3B961-9415-5AFA-BFD0-53FD409A4C7C}"/>
                </a:ext>
              </a:extLst>
            </p:cNvPr>
            <p:cNvSpPr/>
            <p:nvPr/>
          </p:nvSpPr>
          <p:spPr>
            <a:xfrm>
              <a:off x="2937211" y="5257444"/>
              <a:ext cx="590054" cy="142766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0F7878C-8654-681F-D561-85A33E65A544}"/>
                </a:ext>
              </a:extLst>
            </p:cNvPr>
            <p:cNvSpPr/>
            <p:nvPr/>
          </p:nvSpPr>
          <p:spPr>
            <a:xfrm>
              <a:off x="2348520" y="5257444"/>
              <a:ext cx="648650" cy="142766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4E70BBD-D58B-42BE-D8E1-587F075F7876}"/>
                </a:ext>
              </a:extLst>
            </p:cNvPr>
            <p:cNvSpPr/>
            <p:nvPr/>
          </p:nvSpPr>
          <p:spPr>
            <a:xfrm>
              <a:off x="1818427" y="5257444"/>
              <a:ext cx="648650" cy="142766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41F791-35D6-9B0C-D08E-CB89EE7D19BC}"/>
                </a:ext>
              </a:extLst>
            </p:cNvPr>
            <p:cNvSpPr/>
            <p:nvPr/>
          </p:nvSpPr>
          <p:spPr>
            <a:xfrm>
              <a:off x="1559512" y="5369963"/>
              <a:ext cx="3816951" cy="3024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0" name="Picture 38" descr="canstock5825277.jpg">
              <a:extLst>
                <a:ext uri="{FF2B5EF4-FFF2-40B4-BE49-F238E27FC236}">
                  <a16:creationId xmlns:a16="http://schemas.microsoft.com/office/drawing/2014/main" id="{66DC1410-04FA-FE5C-EEB9-03D7B408E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129" y="2409673"/>
              <a:ext cx="1104580" cy="78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C17991-FFC2-5CEA-5DA5-B50AEC5EA5DD}"/>
                </a:ext>
              </a:extLst>
            </p:cNvPr>
            <p:cNvSpPr txBox="1"/>
            <p:nvPr/>
          </p:nvSpPr>
          <p:spPr>
            <a:xfrm>
              <a:off x="3644459" y="2362200"/>
              <a:ext cx="2174824" cy="999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</a:t>
              </a:r>
              <a:r>
                <a:rPr lang="x-none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  <a:sym typeface="Wingdings"/>
                </a:rPr>
                <a:t> </a:t>
              </a:r>
              <a:r>
                <a:rPr lang="sr-Cyrl-R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  <a:sym typeface="Wingdings"/>
                </a:rPr>
                <a:t>ДОБРО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2" name="Group 1">
            <a:extLst>
              <a:ext uri="{FF2B5EF4-FFF2-40B4-BE49-F238E27FC236}">
                <a16:creationId xmlns:a16="http://schemas.microsoft.com/office/drawing/2014/main" id="{38E65ACE-B282-5042-10D3-B7ABE0DE83A1}"/>
              </a:ext>
            </a:extLst>
          </p:cNvPr>
          <p:cNvGrpSpPr>
            <a:grpSpLocks/>
          </p:cNvGrpSpPr>
          <p:nvPr/>
        </p:nvGrpSpPr>
        <p:grpSpPr bwMode="auto">
          <a:xfrm>
            <a:off x="6180042" y="2799884"/>
            <a:ext cx="5669190" cy="2969270"/>
            <a:chOff x="574675" y="914400"/>
            <a:chExt cx="8035925" cy="5105400"/>
          </a:xfrm>
        </p:grpSpPr>
        <p:pic>
          <p:nvPicPr>
            <p:cNvPr id="33" name="Picture 48" descr="images asasas.jpg">
              <a:extLst>
                <a:ext uri="{FF2B5EF4-FFF2-40B4-BE49-F238E27FC236}">
                  <a16:creationId xmlns:a16="http://schemas.microsoft.com/office/drawing/2014/main" id="{4EE37316-EA87-974D-C2B9-BBD1AE67B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69927">
              <a:off x="6969125" y="1041400"/>
              <a:ext cx="1381125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Flowchart: Manual Input 33">
              <a:extLst>
                <a:ext uri="{FF2B5EF4-FFF2-40B4-BE49-F238E27FC236}">
                  <a16:creationId xmlns:a16="http://schemas.microsoft.com/office/drawing/2014/main" id="{7675F8FB-F284-C15F-E59D-CA8D77C02B7E}"/>
                </a:ext>
              </a:extLst>
            </p:cNvPr>
            <p:cNvSpPr/>
            <p:nvPr/>
          </p:nvSpPr>
          <p:spPr>
            <a:xfrm>
              <a:off x="7087068" y="2742259"/>
              <a:ext cx="1447829" cy="1829830"/>
            </a:xfrm>
            <a:prstGeom prst="flowChartManualInp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32D49B-D334-2209-EA03-84E20FD6F6C0}"/>
                </a:ext>
              </a:extLst>
            </p:cNvPr>
            <p:cNvSpPr/>
            <p:nvPr/>
          </p:nvSpPr>
          <p:spPr>
            <a:xfrm>
              <a:off x="4952230" y="3124376"/>
              <a:ext cx="3628089" cy="15993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6" name="Picture 41" descr="images asasas.jpg">
              <a:extLst>
                <a:ext uri="{FF2B5EF4-FFF2-40B4-BE49-F238E27FC236}">
                  <a16:creationId xmlns:a16="http://schemas.microsoft.com/office/drawing/2014/main" id="{34F9A30E-5788-A0A6-4610-148DD0E6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0334">
              <a:off x="574675" y="3463925"/>
              <a:ext cx="950913" cy="139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images asasas.jpg">
              <a:extLst>
                <a:ext uri="{FF2B5EF4-FFF2-40B4-BE49-F238E27FC236}">
                  <a16:creationId xmlns:a16="http://schemas.microsoft.com/office/drawing/2014/main" id="{FC2BC2B1-6BB0-9194-0CC5-D55AAA3A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914400"/>
              <a:ext cx="952500" cy="139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674123-D7CD-6589-CE23-CE95A17F8A41}"/>
                </a:ext>
              </a:extLst>
            </p:cNvPr>
            <p:cNvSpPr/>
            <p:nvPr/>
          </p:nvSpPr>
          <p:spPr>
            <a:xfrm>
              <a:off x="762042" y="2210447"/>
              <a:ext cx="2590951" cy="95332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C8F438-792F-DF8E-3A9F-DDDA0AD185EB}"/>
                </a:ext>
              </a:extLst>
            </p:cNvPr>
            <p:cNvCxnSpPr/>
            <p:nvPr/>
          </p:nvCxnSpPr>
          <p:spPr>
            <a:xfrm rot="5400000">
              <a:off x="76723" y="2666428"/>
              <a:ext cx="1219230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CEEFC0-CBA3-EB5E-4A15-73D0D532C231}"/>
                </a:ext>
              </a:extLst>
            </p:cNvPr>
            <p:cNvCxnSpPr/>
            <p:nvPr/>
          </p:nvCxnSpPr>
          <p:spPr>
            <a:xfrm rot="5400000">
              <a:off x="2743377" y="2666428"/>
              <a:ext cx="1219230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67D23F-1A40-D4A2-63D9-526701CDC0DE}"/>
                </a:ext>
              </a:extLst>
            </p:cNvPr>
            <p:cNvCxnSpPr/>
            <p:nvPr/>
          </p:nvCxnSpPr>
          <p:spPr>
            <a:xfrm rot="10800000">
              <a:off x="686338" y="3201194"/>
              <a:ext cx="2742358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8419E3-935B-DCA0-2F92-107BBB8C816B}"/>
                </a:ext>
              </a:extLst>
            </p:cNvPr>
            <p:cNvSpPr/>
            <p:nvPr/>
          </p:nvSpPr>
          <p:spPr>
            <a:xfrm>
              <a:off x="837745" y="4952236"/>
              <a:ext cx="2590951" cy="9552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AFC34-15A1-B31E-C350-54042D777787}"/>
                </a:ext>
              </a:extLst>
            </p:cNvPr>
            <p:cNvCxnSpPr/>
            <p:nvPr/>
          </p:nvCxnSpPr>
          <p:spPr>
            <a:xfrm rot="5400000">
              <a:off x="152427" y="5410186"/>
              <a:ext cx="1219229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5A6E97-8037-22C1-FF04-1086F606FEF5}"/>
                </a:ext>
              </a:extLst>
            </p:cNvPr>
            <p:cNvCxnSpPr/>
            <p:nvPr/>
          </p:nvCxnSpPr>
          <p:spPr>
            <a:xfrm rot="5400000">
              <a:off x="2819082" y="5410186"/>
              <a:ext cx="1219229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ED70348-68D5-FB5A-430A-809189FCFA3C}"/>
                </a:ext>
              </a:extLst>
            </p:cNvPr>
            <p:cNvCxnSpPr/>
            <p:nvPr/>
          </p:nvCxnSpPr>
          <p:spPr>
            <a:xfrm rot="10800000">
              <a:off x="762042" y="5942983"/>
              <a:ext cx="2742358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7D0CCA1-C19C-CB58-B9CE-1F7FEC76A630}"/>
                </a:ext>
              </a:extLst>
            </p:cNvPr>
            <p:cNvSpPr/>
            <p:nvPr/>
          </p:nvSpPr>
          <p:spPr>
            <a:xfrm>
              <a:off x="837745" y="4648906"/>
              <a:ext cx="2515248" cy="68544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88C11FA-85EE-F263-AD26-26290E99F6D9}"/>
                </a:ext>
              </a:extLst>
            </p:cNvPr>
            <p:cNvCxnSpPr/>
            <p:nvPr/>
          </p:nvCxnSpPr>
          <p:spPr>
            <a:xfrm rot="5400000">
              <a:off x="3771537" y="3695584"/>
              <a:ext cx="2209976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470A82-0084-B404-16A1-0675FE5ACDB8}"/>
                </a:ext>
              </a:extLst>
            </p:cNvPr>
            <p:cNvCxnSpPr/>
            <p:nvPr/>
          </p:nvCxnSpPr>
          <p:spPr>
            <a:xfrm rot="5400000">
              <a:off x="7475330" y="3695584"/>
              <a:ext cx="2209976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50C42F9-39C0-0798-F8A0-BCF206E52DF2}"/>
                </a:ext>
              </a:extLst>
            </p:cNvPr>
            <p:cNvCxnSpPr/>
            <p:nvPr/>
          </p:nvCxnSpPr>
          <p:spPr>
            <a:xfrm rot="10800000">
              <a:off x="4800823" y="4723753"/>
              <a:ext cx="3809777" cy="0"/>
            </a:xfrm>
            <a:prstGeom prst="line">
              <a:avLst/>
            </a:prstGeom>
            <a:ln w="152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0F4BD7-2481-9D64-D3F0-E44E87EA67A1}"/>
                </a:ext>
              </a:extLst>
            </p:cNvPr>
            <p:cNvSpPr txBox="1"/>
            <p:nvPr/>
          </p:nvSpPr>
          <p:spPr>
            <a:xfrm>
              <a:off x="1371454" y="4877388"/>
              <a:ext cx="2208650" cy="793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71174A5-BB58-F58D-92FB-7D851B6C1EFE}"/>
              </a:ext>
            </a:extLst>
          </p:cNvPr>
          <p:cNvSpPr txBox="1"/>
          <p:nvPr/>
        </p:nvSpPr>
        <p:spPr bwMode="auto">
          <a:xfrm>
            <a:off x="6676518" y="4273624"/>
            <a:ext cx="1744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</a:t>
            </a:r>
            <a:r>
              <a:rPr lang="sr-Cyrl-R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 </a:t>
            </a:r>
            <a:r>
              <a:rPr lang="sr-Cyrl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Wingdings"/>
              </a:rPr>
              <a:t>ЛОШЕ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E51A1F-F4D6-B046-C30F-322E0E13398F}"/>
              </a:ext>
            </a:extLst>
          </p:cNvPr>
          <p:cNvSpPr txBox="1"/>
          <p:nvPr/>
        </p:nvSpPr>
        <p:spPr bwMode="auto">
          <a:xfrm>
            <a:off x="6772488" y="2715569"/>
            <a:ext cx="1744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</a:t>
            </a:r>
            <a:r>
              <a:rPr lang="sr-Cyrl-R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 </a:t>
            </a:r>
            <a:r>
              <a:rPr lang="sr-Cyrl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Wingdings"/>
              </a:rPr>
              <a:t>ЛОШЕ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EE8FEA-EF06-4682-D736-2B0D6AD9B8DA}"/>
              </a:ext>
            </a:extLst>
          </p:cNvPr>
          <p:cNvSpPr txBox="1"/>
          <p:nvPr/>
        </p:nvSpPr>
        <p:spPr bwMode="auto">
          <a:xfrm>
            <a:off x="9184390" y="3242378"/>
            <a:ext cx="173329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</a:t>
            </a:r>
            <a:r>
              <a:rPr lang="x-non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  <a:sym typeface="Wingdings"/>
              </a:rPr>
              <a:t> </a:t>
            </a:r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Wingdings"/>
              </a:rPr>
              <a:t>ДОБРО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DAA72D-77BD-0B7E-9B01-7E4D47E762F7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FC91D24-BF9F-A9FC-C292-8338A155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4C865C-92F1-AB6B-D46C-81312B3212EA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4495321-C5BF-96B9-610E-703642BC4DB6}"/>
              </a:ext>
            </a:extLst>
          </p:cNvPr>
          <p:cNvSpPr txBox="1"/>
          <p:nvPr/>
        </p:nvSpPr>
        <p:spPr>
          <a:xfrm>
            <a:off x="985712" y="1403493"/>
            <a:ext cx="1013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КАКО НАСТАЈУ ГУБИЦИ У КВАЛИТЕТУ СИЛИРАНЕ КАБАСТЕ ХРАНЕ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2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lo trenc.jpg">
            <a:extLst>
              <a:ext uri="{FF2B5EF4-FFF2-40B4-BE49-F238E27FC236}">
                <a16:creationId xmlns:a16="http://schemas.microsoft.com/office/drawing/2014/main" id="{F252632D-248D-A2C9-D16F-99731F0D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1761604"/>
            <a:ext cx="2097541" cy="157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ilo kamara.jpg">
            <a:extLst>
              <a:ext uri="{FF2B5EF4-FFF2-40B4-BE49-F238E27FC236}">
                <a16:creationId xmlns:a16="http://schemas.microsoft.com/office/drawing/2014/main" id="{97260B0A-7C59-B73A-6785-48CDD32D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03" y="3710290"/>
            <a:ext cx="1987479" cy="129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kobasica silage_01.jpg">
            <a:extLst>
              <a:ext uri="{FF2B5EF4-FFF2-40B4-BE49-F238E27FC236}">
                <a16:creationId xmlns:a16="http://schemas.microsoft.com/office/drawing/2014/main" id="{F352EA67-BF94-D98D-C908-A6AC7BD51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8" y="5002260"/>
            <a:ext cx="4103914" cy="165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020">
            <a:extLst>
              <a:ext uri="{FF2B5EF4-FFF2-40B4-BE49-F238E27FC236}">
                <a16:creationId xmlns:a16="http://schemas.microsoft.com/office/drawing/2014/main" id="{DBB08E4C-DB6E-957A-829D-C91FFFF7A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15" y="3352631"/>
            <a:ext cx="2097541" cy="1649629"/>
          </a:xfrm>
          <a:prstGeom prst="rect">
            <a:avLst/>
          </a:prstGeom>
        </p:spPr>
      </p:pic>
      <p:pic>
        <p:nvPicPr>
          <p:cNvPr id="8" name="Picture 3" descr="105">
            <a:extLst>
              <a:ext uri="{FF2B5EF4-FFF2-40B4-BE49-F238E27FC236}">
                <a16:creationId xmlns:a16="http://schemas.microsoft.com/office/drawing/2014/main" id="{1992BFB2-1E75-9313-39F8-CFBAAA122F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656" y="1802914"/>
            <a:ext cx="1682978" cy="19073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44FC8D-498D-F372-BBB6-371040851F48}"/>
              </a:ext>
            </a:extLst>
          </p:cNvPr>
          <p:cNvSpPr txBox="1"/>
          <p:nvPr/>
        </p:nvSpPr>
        <p:spPr>
          <a:xfrm>
            <a:off x="5181600" y="2234158"/>
            <a:ext cx="67378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Сило камаре – привремени сило објекти, губици 25 - 40%; </a:t>
            </a:r>
          </a:p>
          <a:p>
            <a:pPr marL="342900" indent="-342900" eaLnBrk="1" hangingPunct="1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Сило јаме – лако се пуне, теже празне, губици &gt; 20%;</a:t>
            </a:r>
          </a:p>
          <a:p>
            <a:pPr marL="342900" indent="-342900" eaLnBrk="1" hangingPunct="1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Сило ровови – лако се пуне и празне, губици &lt; 15%;</a:t>
            </a:r>
          </a:p>
          <a:p>
            <a:pPr marL="342900" indent="-342900" eaLnBrk="1" hangingPunct="1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Сило торњеви – најскупљи сило објекат, најбољи квалитет лаже, минимални губици;</a:t>
            </a:r>
          </a:p>
          <a:p>
            <a:pPr marL="342900" indent="-342900" eaLnBrk="1" hangingPunct="1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Сило кобасице – потребне посебна опрема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F92B4B-5DE4-9E52-CFCA-37AEF0244F54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65472A-CAC4-E227-B431-FDBF3B799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0ED056-7DB6-89C8-AA2F-926C6E8A6715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145EB3-8051-22B6-E166-0405FB7EBFAF}"/>
              </a:ext>
            </a:extLst>
          </p:cNvPr>
          <p:cNvSpPr txBox="1"/>
          <p:nvPr/>
        </p:nvSpPr>
        <p:spPr>
          <a:xfrm>
            <a:off x="800379" y="998592"/>
            <a:ext cx="1063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ГУБИЦИ КАБАСТЕ ХРАНЕ ЗАВИСНО ОД ТИПА ОБЈЕКТА ЗА СИЛИРАЊЕ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2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5BEDB5E-9A1F-9E0F-6C47-25361FE5D0A2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D7C58F-A039-25D6-12E6-CB7127EA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C09571-14E9-9D01-F69F-0E25B7E28E58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10966ED-252B-F868-9017-A347F24D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31" y="1480457"/>
            <a:ext cx="7625489" cy="5377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6F1819E-1121-8222-7914-2F97CAC367F3}"/>
              </a:ext>
            </a:extLst>
          </p:cNvPr>
          <p:cNvSpPr txBox="1"/>
          <p:nvPr/>
        </p:nvSpPr>
        <p:spPr>
          <a:xfrm>
            <a:off x="2643531" y="878843"/>
            <a:ext cx="7085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МИКОТОКСИНИ У КАБАСТОЈ СТОЧНОЈ ХРАНИ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8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B3A23B-166F-EBF8-2DA8-9AE874A16960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A43BD1-20C8-CF5B-D82D-8864C783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DF6072-84CB-9C21-6EEE-E9E7A80341C2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8CB0DE-E0CA-F3DF-176E-E41F6BF8127D}"/>
              </a:ext>
            </a:extLst>
          </p:cNvPr>
          <p:cNvSpPr txBox="1"/>
          <p:nvPr/>
        </p:nvSpPr>
        <p:spPr>
          <a:xfrm>
            <a:off x="4143942" y="1167708"/>
            <a:ext cx="283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ПОТРЕБЕ У ВОДИ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22F56-A4F8-AA96-E9C0-3AB4C1629321}"/>
              </a:ext>
            </a:extLst>
          </p:cNvPr>
          <p:cNvSpPr txBox="1"/>
          <p:nvPr/>
        </p:nvSpPr>
        <p:spPr>
          <a:xfrm flipH="1">
            <a:off x="1360967" y="2054056"/>
            <a:ext cx="9303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 КГ МЛЕКА ПОТРЕБНО ЈЕ ОКО 4 ЛИТ. ВОДЕ ИЛИ ЗА 1 КГ СУВЕ МАТЕРИЈЕ ОБРОКА ОКО 5 ЛИТ. ВОДЕ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 ЈЕ ТО ЈОШ ЗА ОКО 30% ВИШЕ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МОРА БИТИ МИКРОБИОЛОШКИ И ХЕМИЈСКИ ИСПРАВНА, ЈЕР ЋЕ У СУПРОТНОМ ОНЕМОГУЋИТИ БУРАЖНУ ФЕРМЕНТАЦИЈУ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ЗАСУШЕНЕ КРАВЕ ПИЈУ 35-50 ЛИТ. БООДЕ НА ДАН, ТЕЛАД У НАПАЈАНЈУ 4-9 ЛИТ. (УКЉУЧУЈУЧИ ВОДУ ИЗ МЛЕКА), ТЕЛАД ДО 6 МЕСЕЦИ ОКО 10-17 ЛИТ., А ЈУНИЦЕ ОД 17-25 ЛИТ.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ОСТАЛЕ ПОСЛОВЕ НА ФАРМИ НА КОЛИЧИНУ ВОДЕ КОЈЕ СЕ КОРИСТИ ЗА НАПАЈАЊЕ ГРЛА ТРЕБА ДОДАТИ ЈОШ 20-25%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93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5A8F-5AFC-C612-5FF0-4B744EDF6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9149570-C655-BC62-24BE-92CE47397E60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BFF876-6573-6EED-EC77-ABCA8324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E85177-D60A-49EF-E42B-45B1E3D9DF5F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C46EB0-BD94-A677-3515-65F998BDA48F}"/>
              </a:ext>
            </a:extLst>
          </p:cNvPr>
          <p:cNvSpPr txBox="1"/>
          <p:nvPr/>
        </p:nvSpPr>
        <p:spPr>
          <a:xfrm>
            <a:off x="4143942" y="1167708"/>
            <a:ext cx="261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ОТПАДНЕ ВОДЕ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E8A9A-7E40-07E8-101A-8E2CC8D40AA9}"/>
              </a:ext>
            </a:extLst>
          </p:cNvPr>
          <p:cNvSpPr txBox="1"/>
          <p:nvPr/>
        </p:nvSpPr>
        <p:spPr>
          <a:xfrm flipH="1">
            <a:off x="1360966" y="2054056"/>
            <a:ext cx="94382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ГРЛА НА ФАРМИ НА СВАКИХ 1 КГ СУВЕ МАТЕРИЈЕ ОБРОКА ПРОИЗВЕДУ ОКО 3 КГ СТАЈЊАКА У КОЈЕМ ЈЕ 85% ВОДА (ТУ ЈЕ УКЉУЧЕНА И МОКРАЋА) → КРАВА КОЈА ПОЈЕДЕ 22 КГ СМ ОБРОКА ИЗБАЛЕГА ОКО 66 КГ ИЗМЕТА ОД КОЈИХ ЈЕ 56 ЛИТ. ВОДА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ВОДЕ КОЈЕ СЕ КОРИСТЕ ТОКОМ ПРОЦЕСА МУЖЕ, АЛИ КОЈЕ СЕ МОРАЈУ ОДВОЈИТИ ОД СТАЈЊАКА, ЈЕР НЕПОВОЉНО УТИЧУ НА ЊЕГОВУ ФЕРМЕНТАЦИЈУ.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НАКОН ОДРЖАВАЊА РЕДОВНЕ ХИГИЈЕН ОБЈЕКАТА И ОПРЕМЕ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ОД СИСТЕМА ЗА РАСХЛАЂИВАЊЕ КРАВА И ОБЈЕКАТА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ВОДЕ ОД КИША И ОТАПАЊА СНЕГА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59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F45EE-9146-E646-D755-51E6ED30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862">
            <a:off x="3713286" y="1440440"/>
            <a:ext cx="6314573" cy="48916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FF2FC6-5EC6-5D38-B3DF-770AAF993EE3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DFE5EF-34B3-C538-0F03-413E18BA4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7D6DB2-0A61-0F93-612D-36DB4AE4AB91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5A7843-9412-24D1-AA06-BFA4CED6FF41}"/>
              </a:ext>
            </a:extLst>
          </p:cNvPr>
          <p:cNvSpPr txBox="1"/>
          <p:nvPr/>
        </p:nvSpPr>
        <p:spPr>
          <a:xfrm>
            <a:off x="4143942" y="1167708"/>
            <a:ext cx="180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А, ОНДА...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5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kuruz-4.jpg">
            <a:extLst>
              <a:ext uri="{FF2B5EF4-FFF2-40B4-BE49-F238E27FC236}">
                <a16:creationId xmlns:a16="http://schemas.microsoft.com/office/drawing/2014/main" id="{F25E46E8-1703-A699-04EB-8BD1E773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00782">
            <a:off x="3311599" y="1455221"/>
            <a:ext cx="6213475" cy="466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FB2A04-26C8-F403-1079-B893D65EA5AA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6B58A4-E2E0-39EF-CEBE-2871CCF0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B73D2-74B5-DE7C-AE9B-58D11B5BF9FC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F97A10-F883-1991-3ECA-CEEC7924066F}"/>
              </a:ext>
            </a:extLst>
          </p:cNvPr>
          <p:cNvSpPr txBox="1"/>
          <p:nvPr/>
        </p:nvSpPr>
        <p:spPr>
          <a:xfrm>
            <a:off x="4143942" y="1167708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РЕШЕЊЕ!!!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19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91DAA-97C0-59FE-906F-790C84B0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89D326-6294-7B8E-CCB5-706EDCC60AAE}"/>
              </a:ext>
            </a:extLst>
          </p:cNvPr>
          <p:cNvGrpSpPr/>
          <p:nvPr/>
        </p:nvGrpSpPr>
        <p:grpSpPr>
          <a:xfrm>
            <a:off x="3848438" y="878843"/>
            <a:ext cx="7267542" cy="5119214"/>
            <a:chOff x="2922463" y="970524"/>
            <a:chExt cx="7267542" cy="5119214"/>
          </a:xfrm>
        </p:grpSpPr>
        <p:pic>
          <p:nvPicPr>
            <p:cNvPr id="7" name="Picture 6" descr="KRAVA OSUDJENIK 1.jpg">
              <a:extLst>
                <a:ext uri="{FF2B5EF4-FFF2-40B4-BE49-F238E27FC236}">
                  <a16:creationId xmlns:a16="http://schemas.microsoft.com/office/drawing/2014/main" id="{8E932856-B6DE-C970-E7AD-05D685C7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980308">
              <a:off x="2922463" y="970524"/>
              <a:ext cx="7267542" cy="51192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DC4FECD-71A6-9132-5751-5A3B6E529605}"/>
                </a:ext>
              </a:extLst>
            </p:cNvPr>
            <p:cNvSpPr/>
            <p:nvPr/>
          </p:nvSpPr>
          <p:spPr>
            <a:xfrm rot="20980308">
              <a:off x="4185913" y="1535054"/>
              <a:ext cx="2437691" cy="779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92D523-B168-679C-43A8-7EC1BB36D7DC}"/>
                </a:ext>
              </a:extLst>
            </p:cNvPr>
            <p:cNvSpPr txBox="1"/>
            <p:nvPr/>
          </p:nvSpPr>
          <p:spPr>
            <a:xfrm rot="20980308">
              <a:off x="4419140" y="1549366"/>
              <a:ext cx="1837105" cy="86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sr-Cyrl-RS" sz="1600" b="1" dirty="0"/>
                <a:t>ЖДЕРЕ, ЛОЧЕ</a:t>
              </a:r>
            </a:p>
            <a:p>
              <a:pPr algn="ctr">
                <a:lnSpc>
                  <a:spcPts val="1500"/>
                </a:lnSpc>
              </a:pPr>
              <a:r>
                <a:rPr lang="sr-Cyrl-RS" sz="1600" b="1" dirty="0"/>
                <a:t>ПОДРИГУЈЕ, ПРДИ,</a:t>
              </a:r>
            </a:p>
            <a:p>
              <a:pPr algn="ctr">
                <a:lnSpc>
                  <a:spcPts val="1500"/>
                </a:lnSpc>
              </a:pPr>
              <a:r>
                <a:rPr lang="sr-Cyrl-RS" sz="1600" b="1" dirty="0"/>
                <a:t>А У МЛЕКУ ИМА</a:t>
              </a:r>
            </a:p>
            <a:p>
              <a:pPr algn="ctr">
                <a:lnSpc>
                  <a:spcPts val="1500"/>
                </a:lnSpc>
              </a:pPr>
              <a:r>
                <a:rPr lang="sr-Cyrl-RS" sz="1600" b="1" dirty="0"/>
                <a:t>МИКОТОКСИНА!!!</a:t>
              </a:r>
              <a:endParaRPr lang="en-US" sz="16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07147-7D08-FD08-2CBF-EC4597789962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06C8AE-D503-6CDB-00D6-FADECA307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D670CF-A429-96D0-1160-F0F53A7797AE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6CB5BA-D0D6-1EE2-B5E1-EBB6EB054A1D}"/>
              </a:ext>
            </a:extLst>
          </p:cNvPr>
          <p:cNvSpPr txBox="1"/>
          <p:nvPr/>
        </p:nvSpPr>
        <p:spPr>
          <a:xfrm>
            <a:off x="488974" y="2718759"/>
            <a:ext cx="33282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СВЕТСКИ </a:t>
            </a:r>
          </a:p>
          <a:p>
            <a:r>
              <a:rPr lang="sr-Cyrl-R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НЕПРИЈЕТЕЉ</a:t>
            </a:r>
          </a:p>
          <a:p>
            <a:r>
              <a:rPr lang="sr-Cyrl-R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БОЈ 1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14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D7589-0F17-EB44-57A4-4D6808FB4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D6C070-C954-08DF-C875-B3377A6135DF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D19C1-5E24-CFEC-CBD2-434FA7F54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22FD0A-42D2-09D1-9805-7819B0582699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FEB258-FD40-BE5B-C979-B108F64B62B1}"/>
              </a:ext>
            </a:extLst>
          </p:cNvPr>
          <p:cNvSpPr txBox="1"/>
          <p:nvPr/>
        </p:nvSpPr>
        <p:spPr>
          <a:xfrm>
            <a:off x="4143942" y="1167708"/>
            <a:ext cx="220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А ПРЕ ТОГА...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72BC4-701F-6596-2E12-AC4DF7374863}"/>
              </a:ext>
            </a:extLst>
          </p:cNvPr>
          <p:cNvSpPr txBox="1"/>
          <p:nvPr/>
        </p:nvSpPr>
        <p:spPr>
          <a:xfrm flipH="1">
            <a:off x="1360965" y="2054056"/>
            <a:ext cx="10138776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УВОЂЕЊЕ НОВИХ БИЉНИХ КУЛТУРА: Сирак, просо, раж, суданска трава...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КОРИШЋЕЊЕ ТЕЧНОГ СТАЈЊАКА И ПРОИЗВОДЊА ЕЛЕКТРИЧНЕ ЕНЕРГИЈЕ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РЕЦИКАЖА ОТПАДНИХ ВОДА ЗА ЧИШЋЕЊЕ СТАЈЊАКА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ПРЕЧИШЋАВАЊЕ ОТПАДНИХ ВОДА И УПОТРЕРЕБА ИСТЕ ЗА ТЕХНИЧКЕ ПОТРЕБЕ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УПОТРЕБА „ПАМЕТНИХ“ СИСТЕМА ЗА ЗАЛИВАЊЕ...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ПРИМЕНА НОВИХ МАТЕРИЈАЛА ЗА ЛЕЖИШТА КРАВА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90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mers Flush So Cows Don't Have To">
            <a:hlinkClick r:id="" action="ppaction://media"/>
            <a:extLst>
              <a:ext uri="{FF2B5EF4-FFF2-40B4-BE49-F238E27FC236}">
                <a16:creationId xmlns:a16="http://schemas.microsoft.com/office/drawing/2014/main" id="{1B1FE321-C176-9644-C97A-121796A83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334" y="877185"/>
            <a:ext cx="10195444" cy="57349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06F2BC-EAA2-98D9-F5F5-50F1EC5BE8CB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4D3FAC-2C8E-5809-3B96-C323439C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55EC9-1F70-C9F4-0D0F-C748CC1CEDE6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4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18510-1DAF-0733-AD88-C2F77B50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E89DF4-B717-8E41-FEA2-F889B8F025A7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FC9B0C-ACC7-9255-5C54-72FABE463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94DC4-A91D-77DF-EECB-72E84AB33DE1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03B832-5AA6-0F3F-7CC9-3432B3745F4D}"/>
              </a:ext>
            </a:extLst>
          </p:cNvPr>
          <p:cNvSpPr txBox="1"/>
          <p:nvPr/>
        </p:nvSpPr>
        <p:spPr>
          <a:xfrm>
            <a:off x="4143942" y="1167708"/>
            <a:ext cx="326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УМЕСТО ЗАКЉУЧКА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EF901-D242-49AA-6EAA-CA55C7508129}"/>
              </a:ext>
            </a:extLst>
          </p:cNvPr>
          <p:cNvSpPr txBox="1"/>
          <p:nvPr/>
        </p:nvSpPr>
        <p:spPr>
          <a:xfrm flipH="1">
            <a:off x="705341" y="2401296"/>
            <a:ext cx="10781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 КРАВЕ НЕ ЈЕДУ ИСТО, ЈЕДНА ЈЕДЕ РАЗЛИЧИТО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НИЈЕ ЦИЉ ПОИЗВЕСТИ ШТО ВЕЋУ КОЛИЧИНУ, ВЕЋ ШТО КВАЛИТЕТНИЈУ ХРАНУ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ШТО ЈЕ ХРАНА СВАРЉИВИЈА МАЊЕ ЈЕ ТРЕБА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ШТО ЈЕ ХРАНА ЗДРАВИЈА ВЕЋА ЈЕ ПРОИЗВОДЊА И БОЉА РЕПРОДУКЦИЈА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 ЛОШУ И ЗА ДОБУ КАБАСТУ ХРАНУ ЈЕДНАКА СУ УЛАГАЊА, ОСИМ У ЗНАЊЕ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B43BE-9647-37E1-63CA-CFEB3D0A238F}"/>
              </a:ext>
            </a:extLst>
          </p:cNvPr>
          <p:cNvSpPr txBox="1"/>
          <p:nvPr/>
        </p:nvSpPr>
        <p:spPr>
          <a:xfrm flipH="1">
            <a:off x="1360967" y="5045351"/>
            <a:ext cx="9303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Мој деда је волео да каже:</a:t>
            </a:r>
          </a:p>
          <a:p>
            <a:pPr marL="966788" indent="23495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можеш скупити колико можеш расути!</a:t>
            </a:r>
          </a:p>
          <a:p>
            <a:pPr marL="966788" indent="23495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може се отвореном шаком вода захватити!</a:t>
            </a:r>
          </a:p>
          <a:p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78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E786C-E261-1652-5844-59D5F767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E288FB-000E-8E87-20D5-C1F6D41DB946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890228-C5E7-85B1-662C-78C60E21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E7384C-9F14-EC8C-B164-48A543F3E447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4">
            <a:extLst>
              <a:ext uri="{FF2B5EF4-FFF2-40B4-BE49-F238E27FC236}">
                <a16:creationId xmlns:a16="http://schemas.microsoft.com/office/drawing/2014/main" id="{F0E74475-A130-13D0-E9AE-796185EB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96" y="1297522"/>
            <a:ext cx="6200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СУШТИНА САВРЕМЕНОГ ГОВЕДАРСТВА</a:t>
            </a:r>
            <a:endParaRPr lang="en-US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6E4221-861C-F11F-DC74-EA11969C26CF}"/>
              </a:ext>
            </a:extLst>
          </p:cNvPr>
          <p:cNvSpPr/>
          <p:nvPr/>
        </p:nvSpPr>
        <p:spPr>
          <a:xfrm>
            <a:off x="488973" y="2786978"/>
            <a:ext cx="3342797" cy="212271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DCEBC-1995-FDF8-58D3-F570BADABF33}"/>
              </a:ext>
            </a:extLst>
          </p:cNvPr>
          <p:cNvSpPr txBox="1"/>
          <p:nvPr/>
        </p:nvSpPr>
        <p:spPr>
          <a:xfrm>
            <a:off x="735493" y="3135901"/>
            <a:ext cx="2839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 КРАВА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Боље конзумирање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Боље преживање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Боље одмарање</a:t>
            </a:r>
          </a:p>
          <a:p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50571-0888-BE14-8184-15978411C3CE}"/>
              </a:ext>
            </a:extLst>
          </p:cNvPr>
          <p:cNvSpPr txBox="1"/>
          <p:nvPr/>
        </p:nvSpPr>
        <p:spPr>
          <a:xfrm>
            <a:off x="4488017" y="2951235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КВАЛИТЕТНА КАБАСТА ХРАНА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Сварљивија целулоза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Сварљивији скроб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Мање концентрата</a:t>
            </a:r>
          </a:p>
          <a:p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8961E7-2526-34AF-3E6B-A021D9F5639B}"/>
              </a:ext>
            </a:extLst>
          </p:cNvPr>
          <p:cNvSpPr txBox="1"/>
          <p:nvPr/>
        </p:nvSpPr>
        <p:spPr>
          <a:xfrm>
            <a:off x="8408358" y="2817986"/>
            <a:ext cx="34509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Веће конзумирање СМ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Већа количина млека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Боље здравље и репродукција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Мањи трошкови</a:t>
            </a:r>
          </a:p>
          <a:p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EAAA4E-EC20-D9CF-ECC9-D8B32217DCEF}"/>
              </a:ext>
            </a:extLst>
          </p:cNvPr>
          <p:cNvSpPr/>
          <p:nvPr/>
        </p:nvSpPr>
        <p:spPr>
          <a:xfrm>
            <a:off x="4410566" y="2840938"/>
            <a:ext cx="3342797" cy="212271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1C44272-A5A0-942F-0448-FD4C92010B8A}"/>
              </a:ext>
            </a:extLst>
          </p:cNvPr>
          <p:cNvSpPr/>
          <p:nvPr/>
        </p:nvSpPr>
        <p:spPr>
          <a:xfrm>
            <a:off x="8342299" y="2840938"/>
            <a:ext cx="3342797" cy="212271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6251D1-3E12-78D6-CDF4-0BE9E1762671}"/>
              </a:ext>
            </a:extLst>
          </p:cNvPr>
          <p:cNvGrpSpPr/>
          <p:nvPr/>
        </p:nvGrpSpPr>
        <p:grpSpPr>
          <a:xfrm>
            <a:off x="3890605" y="3668252"/>
            <a:ext cx="468086" cy="468086"/>
            <a:chOff x="7776245" y="4541822"/>
            <a:chExt cx="468086" cy="4680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509D7C-D988-93F8-A928-1488E2B42C90}"/>
                </a:ext>
              </a:extLst>
            </p:cNvPr>
            <p:cNvSpPr/>
            <p:nvPr/>
          </p:nvSpPr>
          <p:spPr>
            <a:xfrm>
              <a:off x="7776245" y="4737131"/>
              <a:ext cx="468086" cy="6597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8EFF93-4366-4A3F-7C53-1C5E838538D2}"/>
                </a:ext>
              </a:extLst>
            </p:cNvPr>
            <p:cNvSpPr/>
            <p:nvPr/>
          </p:nvSpPr>
          <p:spPr>
            <a:xfrm rot="5400000">
              <a:off x="7792150" y="4742877"/>
              <a:ext cx="468086" cy="6597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A7D1B4-3AC5-D122-811C-81ABBD96138F}"/>
              </a:ext>
            </a:extLst>
          </p:cNvPr>
          <p:cNvGrpSpPr/>
          <p:nvPr/>
        </p:nvGrpSpPr>
        <p:grpSpPr>
          <a:xfrm>
            <a:off x="7808536" y="3795402"/>
            <a:ext cx="478972" cy="199344"/>
            <a:chOff x="8233445" y="5194331"/>
            <a:chExt cx="478972" cy="19934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17B1A4-23EB-7948-2D60-C3A4791AF929}"/>
                </a:ext>
              </a:extLst>
            </p:cNvPr>
            <p:cNvSpPr/>
            <p:nvPr/>
          </p:nvSpPr>
          <p:spPr>
            <a:xfrm>
              <a:off x="8244331" y="5327700"/>
              <a:ext cx="468086" cy="6597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16057B-FB4E-BFFD-E725-069DD8685018}"/>
                </a:ext>
              </a:extLst>
            </p:cNvPr>
            <p:cNvSpPr/>
            <p:nvPr/>
          </p:nvSpPr>
          <p:spPr>
            <a:xfrm>
              <a:off x="8233445" y="5194331"/>
              <a:ext cx="468086" cy="6597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3B09DE-2051-2381-8754-0EA9827BCED5}"/>
              </a:ext>
            </a:extLst>
          </p:cNvPr>
          <p:cNvSpPr txBox="1"/>
          <p:nvPr/>
        </p:nvSpPr>
        <p:spPr>
          <a:xfrm>
            <a:off x="56522" y="5955243"/>
            <a:ext cx="12233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Директни трошкови исхране, су најзначајнији варијабилни трошак у производњи млека. </a:t>
            </a:r>
          </a:p>
          <a:p>
            <a:pPr algn="ctr"/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укупној структури трошкова износи од 45% до изнад 60%, без обзира на расу.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62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BD5EF-4957-419D-7871-47702D76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6B85E00-F259-CBB8-70F8-8A34987ED499}"/>
              </a:ext>
            </a:extLst>
          </p:cNvPr>
          <p:cNvSpPr txBox="1"/>
          <p:nvPr/>
        </p:nvSpPr>
        <p:spPr>
          <a:xfrm>
            <a:off x="752101" y="1379585"/>
            <a:ext cx="10687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КАКО ИСХРАНОМ УТИЦАТИ НА ЕФИКАСНОСТ ПРОИЗВОДЊЕ МЛЕКА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CAC032-2ED8-D553-B1ED-1F36700D66FC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AAC404-1143-C4C8-009F-B65A37587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DFE4300-3DA1-59D2-1070-41693B113FFC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9A4D03-018A-0447-A6EE-9CFECE41A2BC}"/>
              </a:ext>
            </a:extLst>
          </p:cNvPr>
          <p:cNvSpPr txBox="1"/>
          <p:nvPr/>
        </p:nvSpPr>
        <p:spPr>
          <a:xfrm>
            <a:off x="735493" y="2477810"/>
            <a:ext cx="10944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ОПТИМАЛИЗАЦИЈОМ ИСХРАНЕ ПРЕМА ФАЗИ ЛАКТАЦИЈЕ И КОЛИЧИНИ МЛЕКА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ПОБОЉШАЊЕМ КВАЛИТЕТА ПРОИЗВЕДЕНЕ КАБАСТЕ СТОЧНЕ ХРАНЕ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СМАЊЕЊЕМ ГУБИТАКА ТОКОМ ПРИПРЕМЕ, ЛАГЕРОВАЊА И ИЗУЗИМАЊА КАБАСТЕ СТОЧНЕ ХРАНЕ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СМАЊЕЊЕМ РИЗИКА У ПРОИЗВОДЊИ КАБАСТЕ СТОЧНЕ ХРАНЕ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FA820-ED37-9843-BBDF-2CE283E8647B}"/>
              </a:ext>
            </a:extLst>
          </p:cNvPr>
          <p:cNvSpPr txBox="1"/>
          <p:nvPr/>
        </p:nvSpPr>
        <p:spPr>
          <a:xfrm flipH="1">
            <a:off x="735493" y="4878250"/>
            <a:ext cx="10411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УТИЦАЈ ИСХРАНЕ НА ЕФИКАСНОСТ ПРОИЗВОДЊЕ МЛЕКА МОЖЕ БИТИ ДИРЕКТАН ПРЕКО КОЛИЧИНЕ И КВАЛИТЕТА МЛЕКА, АЛИ И ИНДИРЕКТАН ПРЕКО ЗДРАВЉА, ПОБОЉШАЊА РЕПРОДУКЦИЈЕ И ПОВЕЋАЊА УДЕЛА МУЗНИХ ДАНА У ПРОДУКТИВНОИМ ЖИВОТУ КРАВА, КАО И СМАЊЕЊЕМ ЦЕНЕ КОШТАЊА СТОЧНЕ ХРАНЕ КОЈА СЕ ПРОИЗВОДИ НА ГАЗДИНСТВУ..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4213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B511A-1CD8-3795-B042-D255D1A3E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154836-6260-B417-44B7-BC7BFAE6C0ED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1C0FD8-9C1A-0F92-7A40-F7D753E6B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CD4B7A-CEB8-5B6F-ADAB-864197E351E8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Rectangle 35">
            <a:extLst>
              <a:ext uri="{FF2B5EF4-FFF2-40B4-BE49-F238E27FC236}">
                <a16:creationId xmlns:a16="http://schemas.microsoft.com/office/drawing/2014/main" id="{155F93C7-3667-7F91-204A-2DCBFF0BF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4" y="3811816"/>
            <a:ext cx="3516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u="sng" dirty="0">
                <a:solidFill>
                  <a:srgbClr val="FF0000"/>
                </a:solidFill>
                <a:latin typeface="+mn-lt"/>
              </a:rPr>
              <a:t>ПРОДУКТИ ФЕРМЕНТАЦИЈЕ</a:t>
            </a:r>
            <a:r>
              <a:rPr lang="fr-FR" altLang="en-US" sz="2000" b="1" u="sng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B3D52C8A-FD0C-00EE-0AAE-77BFD87A4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359" y="1239161"/>
            <a:ext cx="352839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en-US" sz="2000" b="1" dirty="0">
                <a:solidFill>
                  <a:srgbClr val="000066"/>
                </a:solidFill>
                <a:latin typeface="+mn-lt"/>
              </a:rPr>
              <a:t>30 </a:t>
            </a: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х 10</a:t>
            </a:r>
            <a:r>
              <a:rPr lang="sr-Cyrl-RS" altLang="en-US" sz="2000" b="1" baseline="30000" dirty="0">
                <a:solidFill>
                  <a:srgbClr val="000066"/>
                </a:solidFill>
                <a:latin typeface="+mn-lt"/>
              </a:rPr>
              <a:t>9</a:t>
            </a: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 микрорганизама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у 1 мл буражног садржаја</a:t>
            </a:r>
            <a:endParaRPr lang="fr-FR" altLang="en-US" sz="2000" b="1" dirty="0">
              <a:solidFill>
                <a:srgbClr val="000066"/>
              </a:solidFill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sr-Cyrl-RS" altLang="en-US" sz="20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4" name="Picture 5" descr="bacteria2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8EB960A6-D251-677F-C4FF-5C196B668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67" y="197008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protozoa2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47B19508-93E9-E2B6-385E-CB60ECE5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44" y="203777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fungi2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C19F7274-3582-BB9D-11D2-C837A29B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03" y="2122717"/>
            <a:ext cx="996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2">
            <a:extLst>
              <a:ext uri="{FF2B5EF4-FFF2-40B4-BE49-F238E27FC236}">
                <a16:creationId xmlns:a16="http://schemas.microsoft.com/office/drawing/2014/main" id="{D4EFE5C6-D198-DA16-638C-3D0349B0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074" y="2869666"/>
            <a:ext cx="1369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Бактерије</a:t>
            </a:r>
            <a:endParaRPr lang="fr-FR" altLang="en-US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302919A4-2158-BA7E-F6A9-5AAB1036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607" y="3088118"/>
            <a:ext cx="13296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Гљивице</a:t>
            </a:r>
            <a:endParaRPr lang="fr-FR" altLang="en-US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99B54C14-56CE-B7E5-1E3A-D9D0B7C8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5568" y="2924607"/>
            <a:ext cx="1329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Протозое</a:t>
            </a:r>
            <a:endParaRPr lang="fr-FR" altLang="en-US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0" name="Rectangle 36">
            <a:extLst>
              <a:ext uri="{FF2B5EF4-FFF2-40B4-BE49-F238E27FC236}">
                <a16:creationId xmlns:a16="http://schemas.microsoft.com/office/drawing/2014/main" id="{8768A1E6-85A3-7BC7-96E4-9E5CE9733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3" y="895125"/>
            <a:ext cx="3452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u="sng" dirty="0">
                <a:solidFill>
                  <a:srgbClr val="FF0000"/>
                </a:solidFill>
                <a:latin typeface="+mn-lt"/>
              </a:rPr>
              <a:t>УЧЕСНИЦИ У ФЕРМЕНТАЦИЈИ</a:t>
            </a:r>
            <a:endParaRPr lang="fr-FR" altLang="en-US" sz="20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59563428-516A-469F-501A-DF43DF6B3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2" y="5162552"/>
            <a:ext cx="48838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u="sng" dirty="0">
                <a:solidFill>
                  <a:srgbClr val="FF0000"/>
                </a:solidFill>
                <a:latin typeface="+mn-lt"/>
              </a:rPr>
              <a:t>Снабдевање хранљивим материјама</a:t>
            </a:r>
            <a:r>
              <a:rPr lang="sr-Latn-CS" altLang="en-US" sz="2000" b="1" u="sng" dirty="0">
                <a:solidFill>
                  <a:srgbClr val="FF0000"/>
                </a:solidFill>
                <a:latin typeface="+mn-lt"/>
              </a:rPr>
              <a:t>:</a:t>
            </a:r>
            <a:endParaRPr lang="sv-SE" altLang="en-US" sz="2000" b="1" u="sng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Оброк = 20 кг СМ</a:t>
            </a:r>
            <a:endParaRPr lang="sv-SE" altLang="en-US" sz="2000" b="1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r-Cyrl-RS" altLang="en-US" sz="2000" b="1" dirty="0">
                <a:solidFill>
                  <a:srgbClr val="000066"/>
                </a:solidFill>
                <a:latin typeface="+mn-lt"/>
              </a:rPr>
              <a:t>Буражни фермент = 9 кг СМ</a:t>
            </a:r>
            <a:endParaRPr lang="fr-FR" altLang="en-US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2" name="Text Box 4">
            <a:extLst>
              <a:ext uri="{FF2B5EF4-FFF2-40B4-BE49-F238E27FC236}">
                <a16:creationId xmlns:a16="http://schemas.microsoft.com/office/drawing/2014/main" id="{259C309B-24C0-0599-FD44-48585E17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7" y="1214440"/>
            <a:ext cx="32337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r-Cyrl-RS" sz="2000" b="1" u="sng" dirty="0">
                <a:solidFill>
                  <a:srgbClr val="FF0000"/>
                </a:solidFill>
                <a:latin typeface="+mn-lt"/>
              </a:rPr>
              <a:t>ДНЕВНА ПРОИЗВОДЊА</a:t>
            </a:r>
            <a:r>
              <a:rPr lang="fr-FR" sz="2000" b="1" u="sng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r>
              <a:rPr lang="sr-Cyrl-RS" sz="2000" b="1" dirty="0">
                <a:solidFill>
                  <a:srgbClr val="000066"/>
                </a:solidFill>
                <a:latin typeface="+mn-lt"/>
              </a:rPr>
              <a:t>30 лит. млека</a:t>
            </a:r>
            <a:endParaRPr lang="sr-Latn-CS" sz="2000" b="1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defRPr/>
            </a:pPr>
            <a:r>
              <a:rPr lang="sr-Cyrl-RS" sz="2000" b="1" dirty="0">
                <a:solidFill>
                  <a:srgbClr val="000066"/>
                </a:solidFill>
                <a:latin typeface="+mn-lt"/>
              </a:rPr>
              <a:t>4% млечне масти</a:t>
            </a:r>
            <a:endParaRPr lang="sr-Latn-CS" sz="2000" b="1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defRPr/>
            </a:pPr>
            <a:r>
              <a:rPr lang="sr-Cyrl-RS" sz="2000" b="1" dirty="0">
                <a:solidFill>
                  <a:srgbClr val="000066"/>
                </a:solidFill>
                <a:latin typeface="+mn-lt"/>
              </a:rPr>
              <a:t>3.4% протеина</a:t>
            </a:r>
            <a:endParaRPr lang="fr-FR" sz="20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5ABA5CF-6434-C316-6A0C-F18DB768DE4D}"/>
              </a:ext>
            </a:extLst>
          </p:cNvPr>
          <p:cNvSpPr/>
          <p:nvPr/>
        </p:nvSpPr>
        <p:spPr>
          <a:xfrm>
            <a:off x="3644900" y="1528765"/>
            <a:ext cx="3633788" cy="3446462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Picture 37">
            <a:extLst>
              <a:ext uri="{FF2B5EF4-FFF2-40B4-BE49-F238E27FC236}">
                <a16:creationId xmlns:a16="http://schemas.microsoft.com/office/drawing/2014/main" id="{A06650E2-3B16-EC0B-BC39-D8A84AA6E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6" y="2968627"/>
            <a:ext cx="2365951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0F6908-4D1E-4089-57F9-45125D99032A}"/>
              </a:ext>
            </a:extLst>
          </p:cNvPr>
          <p:cNvSpPr txBox="1"/>
          <p:nvPr/>
        </p:nvSpPr>
        <p:spPr>
          <a:xfrm>
            <a:off x="8031304" y="4237502"/>
            <a:ext cx="283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2140 лит Н2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1187 лит. СО2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535 лит СН4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кг сирћетне кис.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 кг пропионске кис.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 кг бутерне киселине</a:t>
            </a:r>
          </a:p>
          <a:p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  кг млечне кис. (ацидоза)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41" descr="krava1">
            <a:extLst>
              <a:ext uri="{FF2B5EF4-FFF2-40B4-BE49-F238E27FC236}">
                <a16:creationId xmlns:a16="http://schemas.microsoft.com/office/drawing/2014/main" id="{4F08BFC2-81A0-67D7-45FB-9A05B1A9B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9" t="16281" r="19094" b="38721"/>
          <a:stretch/>
        </p:blipFill>
        <p:spPr bwMode="auto">
          <a:xfrm flipH="1">
            <a:off x="3671064" y="1492046"/>
            <a:ext cx="3528391" cy="3434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0DA2DC6-6D2C-77A7-CFF7-5A4453E4E265}"/>
              </a:ext>
            </a:extLst>
          </p:cNvPr>
          <p:cNvCxnSpPr>
            <a:cxnSpLocks/>
          </p:cNvCxnSpPr>
          <p:nvPr/>
        </p:nvCxnSpPr>
        <p:spPr>
          <a:xfrm flipV="1">
            <a:off x="5798721" y="1755433"/>
            <a:ext cx="2171638" cy="1514343"/>
          </a:xfrm>
          <a:prstGeom prst="straightConnector1">
            <a:avLst/>
          </a:prstGeom>
          <a:ln w="57150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3B7CF3C-0CB6-F2E1-3E3E-E5506118D1E4}"/>
              </a:ext>
            </a:extLst>
          </p:cNvPr>
          <p:cNvCxnSpPr>
            <a:cxnSpLocks/>
          </p:cNvCxnSpPr>
          <p:nvPr/>
        </p:nvCxnSpPr>
        <p:spPr>
          <a:xfrm flipV="1">
            <a:off x="1643743" y="3562950"/>
            <a:ext cx="2007770" cy="213714"/>
          </a:xfrm>
          <a:prstGeom prst="straightConnector1">
            <a:avLst/>
          </a:prstGeom>
          <a:ln w="57150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449006-6C23-F287-48B7-6A78006C4768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6538705" y="4655664"/>
            <a:ext cx="1492599" cy="859111"/>
          </a:xfrm>
          <a:prstGeom prst="straightConnector1">
            <a:avLst/>
          </a:prstGeom>
          <a:ln w="57150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7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3B1FD-0CA2-F212-4C82-38E981BCE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26FB7E39-DE73-8F1B-3F86-393EF6A5429C}"/>
              </a:ext>
            </a:extLst>
          </p:cNvPr>
          <p:cNvGrpSpPr/>
          <p:nvPr/>
        </p:nvGrpSpPr>
        <p:grpSpPr>
          <a:xfrm>
            <a:off x="242455" y="5845"/>
            <a:ext cx="6964233" cy="720594"/>
            <a:chOff x="699655" y="158249"/>
            <a:chExt cx="6964233" cy="7205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75415A-EC4E-8939-303D-CD62D9D2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3C71F1-DCC0-6CC3-C159-07740D21FB76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12DE34-3FA2-B20D-4CFD-63EFE4A624EF}"/>
              </a:ext>
            </a:extLst>
          </p:cNvPr>
          <p:cNvGrpSpPr/>
          <p:nvPr/>
        </p:nvGrpSpPr>
        <p:grpSpPr>
          <a:xfrm>
            <a:off x="1918462" y="723813"/>
            <a:ext cx="9077586" cy="6161414"/>
            <a:chOff x="1995954" y="723813"/>
            <a:chExt cx="9077586" cy="616141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95E3230-8576-69F7-F3EF-81C4DC475E99}"/>
                </a:ext>
              </a:extLst>
            </p:cNvPr>
            <p:cNvSpPr/>
            <p:nvPr/>
          </p:nvSpPr>
          <p:spPr>
            <a:xfrm>
              <a:off x="2102157" y="2750582"/>
              <a:ext cx="1639650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CC260F-64D4-A4AF-4CC5-E656EB9C8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57" y="726439"/>
              <a:ext cx="7995557" cy="609153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C33DD5-F08B-918D-CB41-63900A18A1CE}"/>
                </a:ext>
              </a:extLst>
            </p:cNvPr>
            <p:cNvSpPr/>
            <p:nvPr/>
          </p:nvSpPr>
          <p:spPr>
            <a:xfrm>
              <a:off x="2130632" y="786539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CB1E42-6FC9-B80C-98E7-1C8FF120DA1B}"/>
                </a:ext>
              </a:extLst>
            </p:cNvPr>
            <p:cNvSpPr txBox="1"/>
            <p:nvPr/>
          </p:nvSpPr>
          <p:spPr>
            <a:xfrm>
              <a:off x="2076707" y="723813"/>
              <a:ext cx="1851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ОРГАН ЗА ВАРЕЊЕ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282E15-7894-43C2-FAD4-8C4657359601}"/>
                </a:ext>
              </a:extLst>
            </p:cNvPr>
            <p:cNvSpPr/>
            <p:nvPr/>
          </p:nvSpPr>
          <p:spPr>
            <a:xfrm>
              <a:off x="2130632" y="1349644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C09C5A-F387-2DA9-7D13-E09FCDBFBC97}"/>
                </a:ext>
              </a:extLst>
            </p:cNvPr>
            <p:cNvSpPr txBox="1"/>
            <p:nvPr/>
          </p:nvSpPr>
          <p:spPr>
            <a:xfrm>
              <a:off x="2102157" y="1236078"/>
              <a:ext cx="780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Уста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0A43E7-727B-5FA0-BDC1-8F3FCC53D7AE}"/>
                </a:ext>
              </a:extLst>
            </p:cNvPr>
            <p:cNvSpPr/>
            <p:nvPr/>
          </p:nvSpPr>
          <p:spPr>
            <a:xfrm>
              <a:off x="2102157" y="2066962"/>
              <a:ext cx="1639650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065978-D4D2-AB43-4DC2-5A530DC28DCE}"/>
                </a:ext>
              </a:extLst>
            </p:cNvPr>
            <p:cNvSpPr/>
            <p:nvPr/>
          </p:nvSpPr>
          <p:spPr>
            <a:xfrm>
              <a:off x="5319701" y="1944620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B37D2F-B870-3B2E-B1C1-01FFDE82AB07}"/>
                </a:ext>
              </a:extLst>
            </p:cNvPr>
            <p:cNvSpPr/>
            <p:nvPr/>
          </p:nvSpPr>
          <p:spPr>
            <a:xfrm>
              <a:off x="2130632" y="3423430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4EEE4C-DC54-1771-9D74-2E79F5B92EB3}"/>
                </a:ext>
              </a:extLst>
            </p:cNvPr>
            <p:cNvSpPr txBox="1"/>
            <p:nvPr/>
          </p:nvSpPr>
          <p:spPr>
            <a:xfrm>
              <a:off x="2130632" y="3360704"/>
              <a:ext cx="112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Листавац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A93032-08F3-596A-F54B-61D08BA98816}"/>
                </a:ext>
              </a:extLst>
            </p:cNvPr>
            <p:cNvSpPr/>
            <p:nvPr/>
          </p:nvSpPr>
          <p:spPr>
            <a:xfrm>
              <a:off x="2130632" y="3957113"/>
              <a:ext cx="1743944" cy="634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991647-BC39-B3C1-681E-40FE7E8FA3EE}"/>
                </a:ext>
              </a:extLst>
            </p:cNvPr>
            <p:cNvSpPr txBox="1"/>
            <p:nvPr/>
          </p:nvSpPr>
          <p:spPr>
            <a:xfrm>
              <a:off x="2102157" y="3951250"/>
              <a:ext cx="1531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Сириште –</a:t>
              </a:r>
            </a:p>
            <a:p>
              <a:r>
                <a:rPr lang="sr-Cyrl-RS" sz="1600" b="1" dirty="0">
                  <a:latin typeface="Arial Narrow" panose="020B0606020202030204" pitchFamily="34" charset="0"/>
                </a:rPr>
                <a:t>прави желудац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7CCCB7-B7CC-A87A-D8E4-802B1ABF39D8}"/>
                </a:ext>
              </a:extLst>
            </p:cNvPr>
            <p:cNvSpPr/>
            <p:nvPr/>
          </p:nvSpPr>
          <p:spPr>
            <a:xfrm>
              <a:off x="2102157" y="5298816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1CAAEA-E441-7C5E-75EC-0910447BBDA1}"/>
                </a:ext>
              </a:extLst>
            </p:cNvPr>
            <p:cNvSpPr txBox="1"/>
            <p:nvPr/>
          </p:nvSpPr>
          <p:spPr>
            <a:xfrm>
              <a:off x="2144486" y="5236090"/>
              <a:ext cx="1260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Танка црева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7C4D9-84FE-C831-E6FB-95789102D713}"/>
                </a:ext>
              </a:extLst>
            </p:cNvPr>
            <p:cNvSpPr/>
            <p:nvPr/>
          </p:nvSpPr>
          <p:spPr>
            <a:xfrm>
              <a:off x="6096000" y="773179"/>
              <a:ext cx="2167501" cy="22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D60519-5494-FD02-6A00-D8BA0FC349C2}"/>
                </a:ext>
              </a:extLst>
            </p:cNvPr>
            <p:cNvSpPr txBox="1"/>
            <p:nvPr/>
          </p:nvSpPr>
          <p:spPr>
            <a:xfrm>
              <a:off x="5955728" y="723813"/>
              <a:ext cx="2501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ХРАНЉИВЕ МАТЕРИЈЕ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2A7C5A-4CEC-121A-9256-462319A11FDA}"/>
                </a:ext>
              </a:extLst>
            </p:cNvPr>
            <p:cNvSpPr/>
            <p:nvPr/>
          </p:nvSpPr>
          <p:spPr>
            <a:xfrm>
              <a:off x="3953251" y="1062367"/>
              <a:ext cx="5795048" cy="408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6297DE-EC73-8FCB-48C4-D595E5EB0A68}"/>
                </a:ext>
              </a:extLst>
            </p:cNvPr>
            <p:cNvSpPr txBox="1"/>
            <p:nvPr/>
          </p:nvSpPr>
          <p:spPr>
            <a:xfrm>
              <a:off x="3784549" y="948024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Непротеински               азот (НПН)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D05D97-2775-02FB-7B77-FC9DD1EE9928}"/>
                </a:ext>
              </a:extLst>
            </p:cNvPr>
            <p:cNvSpPr txBox="1"/>
            <p:nvPr/>
          </p:nvSpPr>
          <p:spPr>
            <a:xfrm>
              <a:off x="5385578" y="951641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Протеини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хране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18EB67-F023-FD7D-75B6-FE9AF768B10E}"/>
                </a:ext>
              </a:extLst>
            </p:cNvPr>
            <p:cNvSpPr txBox="1"/>
            <p:nvPr/>
          </p:nvSpPr>
          <p:spPr>
            <a:xfrm>
              <a:off x="6624854" y="1106801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Масти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806DC4-4A9B-8EDA-F2F3-13FA6E8591C4}"/>
                </a:ext>
              </a:extLst>
            </p:cNvPr>
            <p:cNvSpPr txBox="1"/>
            <p:nvPr/>
          </p:nvSpPr>
          <p:spPr>
            <a:xfrm>
              <a:off x="8342542" y="943690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Угљени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хидрати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367605-7EA5-4D82-B4EE-BCE38EB5CD34}"/>
                </a:ext>
              </a:extLst>
            </p:cNvPr>
            <p:cNvSpPr/>
            <p:nvPr/>
          </p:nvSpPr>
          <p:spPr>
            <a:xfrm>
              <a:off x="4002702" y="1965555"/>
              <a:ext cx="1539357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513AB2-CD41-C31E-36D6-FE8B6A8036FF}"/>
                </a:ext>
              </a:extLst>
            </p:cNvPr>
            <p:cNvSpPr txBox="1"/>
            <p:nvPr/>
          </p:nvSpPr>
          <p:spPr>
            <a:xfrm>
              <a:off x="3874576" y="1873244"/>
              <a:ext cx="1743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(НПН)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3BC153-FBC7-DC43-B507-C02AEEB75998}"/>
                </a:ext>
              </a:extLst>
            </p:cNvPr>
            <p:cNvSpPr txBox="1"/>
            <p:nvPr/>
          </p:nvSpPr>
          <p:spPr>
            <a:xfrm>
              <a:off x="5322918" y="1868460"/>
              <a:ext cx="17013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Протеини хране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EB7262-C682-C942-8C2B-DAA9A5133260}"/>
                </a:ext>
              </a:extLst>
            </p:cNvPr>
            <p:cNvSpPr/>
            <p:nvPr/>
          </p:nvSpPr>
          <p:spPr>
            <a:xfrm>
              <a:off x="2102157" y="2707330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698543-3866-D10A-A651-17A9A94E723F}"/>
                </a:ext>
              </a:extLst>
            </p:cNvPr>
            <p:cNvSpPr txBox="1"/>
            <p:nvPr/>
          </p:nvSpPr>
          <p:spPr>
            <a:xfrm>
              <a:off x="2102157" y="2601571"/>
              <a:ext cx="112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Бураг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AD8D76-A142-EDEB-B47D-70D07E7EFC3E}"/>
                </a:ext>
              </a:extLst>
            </p:cNvPr>
            <p:cNvSpPr/>
            <p:nvPr/>
          </p:nvSpPr>
          <p:spPr>
            <a:xfrm>
              <a:off x="7206687" y="1931186"/>
              <a:ext cx="863887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287F61-2949-7545-9EBF-A331946E053A}"/>
                </a:ext>
              </a:extLst>
            </p:cNvPr>
            <p:cNvSpPr txBox="1"/>
            <p:nvPr/>
          </p:nvSpPr>
          <p:spPr>
            <a:xfrm>
              <a:off x="6672562" y="1881894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Масти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6DDDF4-3D7D-21E0-4FD4-B5F6E9BEBBD7}"/>
                </a:ext>
              </a:extLst>
            </p:cNvPr>
            <p:cNvSpPr/>
            <p:nvPr/>
          </p:nvSpPr>
          <p:spPr>
            <a:xfrm>
              <a:off x="8004355" y="1948178"/>
              <a:ext cx="1961570" cy="393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158628-C0B1-BED6-1B57-83B570132C4A}"/>
                </a:ext>
              </a:extLst>
            </p:cNvPr>
            <p:cNvSpPr txBox="1"/>
            <p:nvPr/>
          </p:nvSpPr>
          <p:spPr>
            <a:xfrm>
              <a:off x="7681375" y="1806919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Целулоза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Хемицелулоза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348533-75B7-FCD5-7D55-87A891201B3A}"/>
                </a:ext>
              </a:extLst>
            </p:cNvPr>
            <p:cNvSpPr txBox="1"/>
            <p:nvPr/>
          </p:nvSpPr>
          <p:spPr>
            <a:xfrm>
              <a:off x="8828301" y="1820402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Скроб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Шећери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CB2A256-3A8C-B191-7B87-53A5DD1D9AD6}"/>
                </a:ext>
              </a:extLst>
            </p:cNvPr>
            <p:cNvSpPr/>
            <p:nvPr/>
          </p:nvSpPr>
          <p:spPr>
            <a:xfrm>
              <a:off x="8762424" y="2621070"/>
              <a:ext cx="922265" cy="299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53E849-D177-30FC-9D3A-3409D542A3B7}"/>
                </a:ext>
              </a:extLst>
            </p:cNvPr>
            <p:cNvSpPr txBox="1"/>
            <p:nvPr/>
          </p:nvSpPr>
          <p:spPr>
            <a:xfrm>
              <a:off x="8353734" y="2579080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Глукоза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A21495-8EE0-85F3-223B-45B1EE4EF98E}"/>
                </a:ext>
              </a:extLst>
            </p:cNvPr>
            <p:cNvSpPr/>
            <p:nvPr/>
          </p:nvSpPr>
          <p:spPr>
            <a:xfrm>
              <a:off x="3947043" y="2621069"/>
              <a:ext cx="1743944" cy="638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CDE0146-D131-28FC-E5DE-0C39B9A43377}"/>
                </a:ext>
              </a:extLst>
            </p:cNvPr>
            <p:cNvSpPr txBox="1"/>
            <p:nvPr/>
          </p:nvSpPr>
          <p:spPr>
            <a:xfrm>
              <a:off x="3916125" y="2542077"/>
              <a:ext cx="17748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Микробијални протеин</a:t>
              </a:r>
            </a:p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(есенц.амино кис.)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771377-10D6-E66E-002E-F8F353C8A187}"/>
                </a:ext>
              </a:extLst>
            </p:cNvPr>
            <p:cNvSpPr/>
            <p:nvPr/>
          </p:nvSpPr>
          <p:spPr>
            <a:xfrm>
              <a:off x="5876014" y="2579080"/>
              <a:ext cx="1534602" cy="5060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93B46A2-3B2A-A0BB-0313-F8159061D61D}"/>
                </a:ext>
              </a:extLst>
            </p:cNvPr>
            <p:cNvSpPr/>
            <p:nvPr/>
          </p:nvSpPr>
          <p:spPr>
            <a:xfrm>
              <a:off x="6281531" y="3406652"/>
              <a:ext cx="716238" cy="28889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8C57AF-063B-453E-1E59-9C68FE1B0091}"/>
                </a:ext>
              </a:extLst>
            </p:cNvPr>
            <p:cNvSpPr txBox="1"/>
            <p:nvPr/>
          </p:nvSpPr>
          <p:spPr>
            <a:xfrm>
              <a:off x="5402811" y="2588436"/>
              <a:ext cx="247618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Испарљиве масне</a:t>
              </a:r>
            </a:p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киселине - ИМК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12855C-63E6-665A-69CC-DDAABBAFA7EF}"/>
                </a:ext>
              </a:extLst>
            </p:cNvPr>
            <p:cNvSpPr txBox="1"/>
            <p:nvPr/>
          </p:nvSpPr>
          <p:spPr>
            <a:xfrm>
              <a:off x="6305871" y="3415972"/>
              <a:ext cx="60529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ИМК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A15FC18-D72F-1078-9439-0BD95E8EB68F}"/>
                </a:ext>
              </a:extLst>
            </p:cNvPr>
            <p:cNvSpPr/>
            <p:nvPr/>
          </p:nvSpPr>
          <p:spPr>
            <a:xfrm>
              <a:off x="4015182" y="3887395"/>
              <a:ext cx="2275725" cy="446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0E3A4E-034B-9E9C-1CC5-D08C97FBB659}"/>
                </a:ext>
              </a:extLst>
            </p:cNvPr>
            <p:cNvSpPr txBox="1"/>
            <p:nvPr/>
          </p:nvSpPr>
          <p:spPr>
            <a:xfrm>
              <a:off x="3712228" y="3860730"/>
              <a:ext cx="178852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Микробијални протеин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A5580E-6687-42A8-E7E3-1DC391839343}"/>
                </a:ext>
              </a:extLst>
            </p:cNvPr>
            <p:cNvSpPr txBox="1"/>
            <p:nvPr/>
          </p:nvSpPr>
          <p:spPr>
            <a:xfrm>
              <a:off x="4927913" y="3857794"/>
              <a:ext cx="1701371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Протеини </a:t>
              </a:r>
            </a:p>
            <a:p>
              <a:pPr algn="ctr">
                <a:lnSpc>
                  <a:spcPts val="1600"/>
                </a:lnSpc>
              </a:pPr>
              <a:r>
                <a:rPr lang="sr-Cyrl-RS" sz="1600" b="1" dirty="0">
                  <a:latin typeface="Arial Narrow" panose="020B0606020202030204" pitchFamily="34" charset="0"/>
                </a:rPr>
                <a:t>хране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2A52FEA-7B39-F88E-0062-2D9CA412BF7E}"/>
                </a:ext>
              </a:extLst>
            </p:cNvPr>
            <p:cNvSpPr/>
            <p:nvPr/>
          </p:nvSpPr>
          <p:spPr>
            <a:xfrm>
              <a:off x="4803555" y="4478142"/>
              <a:ext cx="626697" cy="23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1AF89E5-AB49-CA70-FBEA-78735CDD84C8}"/>
                </a:ext>
              </a:extLst>
            </p:cNvPr>
            <p:cNvSpPr txBox="1"/>
            <p:nvPr/>
          </p:nvSpPr>
          <p:spPr>
            <a:xfrm>
              <a:off x="4343537" y="4422095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Пептиди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FFAB1F8-661F-539C-EEBC-1EEB345987EA}"/>
                </a:ext>
              </a:extLst>
            </p:cNvPr>
            <p:cNvSpPr/>
            <p:nvPr/>
          </p:nvSpPr>
          <p:spPr>
            <a:xfrm>
              <a:off x="4428551" y="5003083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107B02B-F1E0-66B9-2A9A-EADDDF5A4AB4}"/>
                </a:ext>
              </a:extLst>
            </p:cNvPr>
            <p:cNvSpPr txBox="1"/>
            <p:nvPr/>
          </p:nvSpPr>
          <p:spPr>
            <a:xfrm>
              <a:off x="4310807" y="4884265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Пептиди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7898041-279E-240B-3540-CB80C6101EA9}"/>
                </a:ext>
              </a:extLst>
            </p:cNvPr>
            <p:cNvSpPr/>
            <p:nvPr/>
          </p:nvSpPr>
          <p:spPr>
            <a:xfrm>
              <a:off x="4343536" y="5511918"/>
              <a:ext cx="1532477" cy="394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E35234-1499-8D1A-7FFF-9AB1FD712AE5}"/>
                </a:ext>
              </a:extLst>
            </p:cNvPr>
            <p:cNvSpPr txBox="1"/>
            <p:nvPr/>
          </p:nvSpPr>
          <p:spPr>
            <a:xfrm>
              <a:off x="4343536" y="5539861"/>
              <a:ext cx="1612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Амино киселине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6643110-BDAE-BEA0-E783-41013C461E8F}"/>
                </a:ext>
              </a:extLst>
            </p:cNvPr>
            <p:cNvSpPr/>
            <p:nvPr/>
          </p:nvSpPr>
          <p:spPr>
            <a:xfrm>
              <a:off x="6810065" y="5499848"/>
              <a:ext cx="1532477" cy="502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DBD2B0-3C64-5D2E-60FB-F4A1A245658C}"/>
                </a:ext>
              </a:extLst>
            </p:cNvPr>
            <p:cNvSpPr txBox="1"/>
            <p:nvPr/>
          </p:nvSpPr>
          <p:spPr>
            <a:xfrm>
              <a:off x="6765586" y="5462974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Масне киселине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и глицерол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F937FDE-9FBA-2543-CCC5-22F5DCE811BB}"/>
                </a:ext>
              </a:extLst>
            </p:cNvPr>
            <p:cNvSpPr/>
            <p:nvPr/>
          </p:nvSpPr>
          <p:spPr>
            <a:xfrm>
              <a:off x="7044097" y="4929891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AFADFB9-F578-16A1-B5BD-EB62F428E350}"/>
                </a:ext>
              </a:extLst>
            </p:cNvPr>
            <p:cNvSpPr txBox="1"/>
            <p:nvPr/>
          </p:nvSpPr>
          <p:spPr>
            <a:xfrm>
              <a:off x="6682863" y="4867165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Масти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BBFDE24-E958-F0F8-8F5C-F6C223EE044C}"/>
                </a:ext>
              </a:extLst>
            </p:cNvPr>
            <p:cNvSpPr/>
            <p:nvPr/>
          </p:nvSpPr>
          <p:spPr>
            <a:xfrm>
              <a:off x="8788041" y="5499848"/>
              <a:ext cx="783798" cy="2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3B0113-E7A5-E66E-C513-3F3E12A1A220}"/>
                </a:ext>
              </a:extLst>
            </p:cNvPr>
            <p:cNvSpPr txBox="1"/>
            <p:nvPr/>
          </p:nvSpPr>
          <p:spPr>
            <a:xfrm>
              <a:off x="8357163" y="5482903"/>
              <a:ext cx="1612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Глукоза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8DFDB8-E4E0-DA9E-B2E3-B6706A5C2587}"/>
                </a:ext>
              </a:extLst>
            </p:cNvPr>
            <p:cNvSpPr/>
            <p:nvPr/>
          </p:nvSpPr>
          <p:spPr>
            <a:xfrm>
              <a:off x="9369107" y="4898128"/>
              <a:ext cx="596818" cy="394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0D530B5-9AD1-0882-9EE1-9C91C53BA0CF}"/>
                </a:ext>
              </a:extLst>
            </p:cNvPr>
            <p:cNvSpPr txBox="1"/>
            <p:nvPr/>
          </p:nvSpPr>
          <p:spPr>
            <a:xfrm>
              <a:off x="8861420" y="4800921"/>
              <a:ext cx="16121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Скроб</a:t>
              </a:r>
            </a:p>
            <a:p>
              <a:pPr algn="ctr"/>
              <a:r>
                <a:rPr lang="sr-Cyrl-RS" sz="1600" b="1" dirty="0">
                  <a:latin typeface="Arial Narrow" panose="020B0606020202030204" pitchFamily="34" charset="0"/>
                </a:rPr>
                <a:t>Шећери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CAEACF-E016-40D6-2BB8-75B5324C539D}"/>
                </a:ext>
              </a:extLst>
            </p:cNvPr>
            <p:cNvSpPr/>
            <p:nvPr/>
          </p:nvSpPr>
          <p:spPr>
            <a:xfrm>
              <a:off x="2010751" y="6291210"/>
              <a:ext cx="174394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2F32252-E18D-F04C-26BD-034D776C4E93}"/>
                </a:ext>
              </a:extLst>
            </p:cNvPr>
            <p:cNvSpPr txBox="1"/>
            <p:nvPr/>
          </p:nvSpPr>
          <p:spPr>
            <a:xfrm>
              <a:off x="1995954" y="6247958"/>
              <a:ext cx="112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Легенда: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68D031-37B9-F1E6-D030-5665BB259A58}"/>
                </a:ext>
              </a:extLst>
            </p:cNvPr>
            <p:cNvSpPr/>
            <p:nvPr/>
          </p:nvSpPr>
          <p:spPr>
            <a:xfrm>
              <a:off x="5142451" y="6629764"/>
              <a:ext cx="399608" cy="1975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43282A1-A5BF-7F38-AFD0-09679DD4076A}"/>
                </a:ext>
              </a:extLst>
            </p:cNvPr>
            <p:cNvSpPr/>
            <p:nvPr/>
          </p:nvSpPr>
          <p:spPr>
            <a:xfrm>
              <a:off x="7823606" y="6643048"/>
              <a:ext cx="394414" cy="1842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806AB29-A51A-8903-CD52-1529C850EF00}"/>
                </a:ext>
              </a:extLst>
            </p:cNvPr>
            <p:cNvSpPr/>
            <p:nvPr/>
          </p:nvSpPr>
          <p:spPr>
            <a:xfrm>
              <a:off x="2279552" y="6600283"/>
              <a:ext cx="2711898" cy="19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402A49-AE09-2204-42B6-6217161A1D46}"/>
                </a:ext>
              </a:extLst>
            </p:cNvPr>
            <p:cNvSpPr txBox="1"/>
            <p:nvPr/>
          </p:nvSpPr>
          <p:spPr>
            <a:xfrm>
              <a:off x="2192165" y="6534237"/>
              <a:ext cx="2882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- Микробијална ферментација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92546F7-7E17-DD7E-ACBB-A584856B4DF2}"/>
                </a:ext>
              </a:extLst>
            </p:cNvPr>
            <p:cNvSpPr/>
            <p:nvPr/>
          </p:nvSpPr>
          <p:spPr>
            <a:xfrm>
              <a:off x="5562242" y="6592264"/>
              <a:ext cx="2054961" cy="225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82FF37F-BE7F-D93E-25C0-42602A3685EF}"/>
                </a:ext>
              </a:extLst>
            </p:cNvPr>
            <p:cNvSpPr txBox="1"/>
            <p:nvPr/>
          </p:nvSpPr>
          <p:spPr>
            <a:xfrm>
              <a:off x="5504514" y="6536402"/>
              <a:ext cx="2882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- Делимична апсорпција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A28A338-9C2B-C626-42DC-0638E9C8E15A}"/>
                </a:ext>
              </a:extLst>
            </p:cNvPr>
            <p:cNvSpPr/>
            <p:nvPr/>
          </p:nvSpPr>
          <p:spPr>
            <a:xfrm>
              <a:off x="8286483" y="6617788"/>
              <a:ext cx="1743944" cy="213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CA010F-9614-BBB3-8769-E3FD0D4D42EB}"/>
                </a:ext>
              </a:extLst>
            </p:cNvPr>
            <p:cNvSpPr txBox="1"/>
            <p:nvPr/>
          </p:nvSpPr>
          <p:spPr>
            <a:xfrm>
              <a:off x="8190764" y="6546673"/>
              <a:ext cx="2882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- Потпуна апсорпција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12EB849-27C2-0311-DCF7-AD855458A160}"/>
                </a:ext>
              </a:extLst>
            </p:cNvPr>
            <p:cNvSpPr txBox="1"/>
            <p:nvPr/>
          </p:nvSpPr>
          <p:spPr>
            <a:xfrm>
              <a:off x="2113850" y="2116755"/>
              <a:ext cx="112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b="1" dirty="0">
                  <a:latin typeface="Arial Narrow" panose="020B0606020202030204" pitchFamily="34" charset="0"/>
                </a:rPr>
                <a:t>Мрежавац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7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FC465-4664-004D-6ADD-F69F167C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55DBC69-78EE-3499-C5C6-D876E2978D24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BB9D18-27FE-8F2F-8ED5-A2D33067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98E2D8-74A3-E09F-F0C6-0239F5C3166B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24D100-95EB-25DA-6D63-941414422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43842" r="12078" b="15252"/>
          <a:stretch/>
        </p:blipFill>
        <p:spPr>
          <a:xfrm>
            <a:off x="2432058" y="1241347"/>
            <a:ext cx="7327883" cy="54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10231CD-FB2E-3913-45B0-AAE398C1AAC4}"/>
              </a:ext>
            </a:extLst>
          </p:cNvPr>
          <p:cNvSpPr txBox="1"/>
          <p:nvPr/>
        </p:nvSpPr>
        <p:spPr>
          <a:xfrm>
            <a:off x="6145837" y="4132001"/>
            <a:ext cx="588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РАНА ЛАКТАЦИЈА–БАБИЊЕ (6 НЕДЕЉА)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ВИСОКА ЛАКТАЦИЈА (10-12 НЕДЕЉА)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СРЕДИНА ЛАКТАЦИЈЕ (&gt;18 НЕДЕЉА)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КАСНА ЛАКТАЦИЈА (6-7 НЕДЕЉА)</a:t>
            </a:r>
          </a:p>
          <a:p>
            <a:pPr marL="342900" indent="-342900">
              <a:buAutoNum type="arabicPeriod"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ЗАСУШЕНОСТИ (7-8 НЕДЕЉА)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A86DCE-4E55-CE21-3674-42F1B9611A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881011"/>
              </p:ext>
            </p:extLst>
          </p:nvPr>
        </p:nvGraphicFramePr>
        <p:xfrm>
          <a:off x="1566088" y="2612205"/>
          <a:ext cx="4064485" cy="408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319F76FB-70FD-9626-3692-CEC2224D0FEA}"/>
              </a:ext>
            </a:extLst>
          </p:cNvPr>
          <p:cNvSpPr/>
          <p:nvPr/>
        </p:nvSpPr>
        <p:spPr>
          <a:xfrm>
            <a:off x="1708079" y="2763071"/>
            <a:ext cx="3780504" cy="3780504"/>
          </a:xfrm>
          <a:prstGeom prst="ellipse">
            <a:avLst/>
          </a:prstGeom>
          <a:noFill/>
          <a:ln w="254000" cmpd="sng">
            <a:solidFill>
              <a:srgbClr val="FC64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61B12A-5224-4612-3D99-D9EA6055C458}"/>
              </a:ext>
            </a:extLst>
          </p:cNvPr>
          <p:cNvCxnSpPr/>
          <p:nvPr/>
        </p:nvCxnSpPr>
        <p:spPr>
          <a:xfrm>
            <a:off x="3601290" y="2514591"/>
            <a:ext cx="0" cy="5235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101B31-02EB-7809-CC66-304D56229B9D}"/>
              </a:ext>
            </a:extLst>
          </p:cNvPr>
          <p:cNvCxnSpPr>
            <a:cxnSpLocks/>
          </p:cNvCxnSpPr>
          <p:nvPr/>
        </p:nvCxnSpPr>
        <p:spPr>
          <a:xfrm flipH="1">
            <a:off x="4663261" y="3100303"/>
            <a:ext cx="346105" cy="3313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6926F-70FF-7F07-7712-755842DE507B}"/>
              </a:ext>
            </a:extLst>
          </p:cNvPr>
          <p:cNvCxnSpPr>
            <a:cxnSpLocks/>
          </p:cNvCxnSpPr>
          <p:nvPr/>
        </p:nvCxnSpPr>
        <p:spPr>
          <a:xfrm>
            <a:off x="4908789" y="5703468"/>
            <a:ext cx="357935" cy="2543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47502A-B1BD-2D74-6BF4-6D78C45B0A6D}"/>
              </a:ext>
            </a:extLst>
          </p:cNvPr>
          <p:cNvCxnSpPr>
            <a:cxnSpLocks/>
          </p:cNvCxnSpPr>
          <p:nvPr/>
        </p:nvCxnSpPr>
        <p:spPr>
          <a:xfrm flipH="1">
            <a:off x="1498050" y="5037886"/>
            <a:ext cx="488095" cy="1035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722F85-6F35-6893-3032-11C0CA5BCC46}"/>
              </a:ext>
            </a:extLst>
          </p:cNvPr>
          <p:cNvCxnSpPr>
            <a:cxnSpLocks/>
          </p:cNvCxnSpPr>
          <p:nvPr/>
        </p:nvCxnSpPr>
        <p:spPr>
          <a:xfrm>
            <a:off x="1763634" y="3507462"/>
            <a:ext cx="402622" cy="273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E12A947-88B6-DE67-10D1-736A19EAC160}"/>
              </a:ext>
            </a:extLst>
          </p:cNvPr>
          <p:cNvSpPr/>
          <p:nvPr/>
        </p:nvSpPr>
        <p:spPr>
          <a:xfrm rot="5998960">
            <a:off x="3055416" y="6208103"/>
            <a:ext cx="443719" cy="573880"/>
          </a:xfrm>
          <a:prstGeom prst="downArrow">
            <a:avLst/>
          </a:prstGeom>
          <a:solidFill>
            <a:srgbClr val="FC64B4"/>
          </a:solidFill>
          <a:ln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4D2C294-8E80-CA0D-61FA-7CA59BED7A88}"/>
              </a:ext>
            </a:extLst>
          </p:cNvPr>
          <p:cNvSpPr/>
          <p:nvPr/>
        </p:nvSpPr>
        <p:spPr>
          <a:xfrm rot="16664686">
            <a:off x="3756846" y="2514924"/>
            <a:ext cx="443719" cy="573880"/>
          </a:xfrm>
          <a:prstGeom prst="downArrow">
            <a:avLst/>
          </a:prstGeom>
          <a:solidFill>
            <a:srgbClr val="FC64B4"/>
          </a:solidFill>
          <a:ln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0231A-7178-864B-73FA-E4530CC837FE}"/>
              </a:ext>
            </a:extLst>
          </p:cNvPr>
          <p:cNvSpPr txBox="1"/>
          <p:nvPr/>
        </p:nvSpPr>
        <p:spPr>
          <a:xfrm>
            <a:off x="2936705" y="2124642"/>
            <a:ext cx="125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ТЕЛЕЊЕ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ACF014-B2F6-B4F3-6DCA-4F12A7F6F6F3}"/>
              </a:ext>
            </a:extLst>
          </p:cNvPr>
          <p:cNvSpPr txBox="1"/>
          <p:nvPr/>
        </p:nvSpPr>
        <p:spPr>
          <a:xfrm>
            <a:off x="97696" y="3262558"/>
            <a:ext cx="169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ЗАСУШЕЊЕ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2DAB09-4E06-D49A-C59C-67BE16475FD5}"/>
              </a:ext>
            </a:extLst>
          </p:cNvPr>
          <p:cNvSpPr txBox="1"/>
          <p:nvPr/>
        </p:nvSpPr>
        <p:spPr>
          <a:xfrm>
            <a:off x="4191920" y="2702750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0B6A4A-39A8-CC6F-1BEC-5CB249F6CA81}"/>
              </a:ext>
            </a:extLst>
          </p:cNvPr>
          <p:cNvSpPr txBox="1"/>
          <p:nvPr/>
        </p:nvSpPr>
        <p:spPr>
          <a:xfrm>
            <a:off x="5266802" y="4343409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7402E-1C1F-1FA8-421B-FF801F02B48B}"/>
              </a:ext>
            </a:extLst>
          </p:cNvPr>
          <p:cNvSpPr txBox="1"/>
          <p:nvPr/>
        </p:nvSpPr>
        <p:spPr>
          <a:xfrm>
            <a:off x="2586692" y="6124365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A20AF6-07FB-D35A-390A-0B8221E7766B}"/>
              </a:ext>
            </a:extLst>
          </p:cNvPr>
          <p:cNvSpPr txBox="1"/>
          <p:nvPr/>
        </p:nvSpPr>
        <p:spPr>
          <a:xfrm>
            <a:off x="1514559" y="4135219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BBE85-527E-75CF-816E-992EC72F889B}"/>
              </a:ext>
            </a:extLst>
          </p:cNvPr>
          <p:cNvSpPr txBox="1"/>
          <p:nvPr/>
        </p:nvSpPr>
        <p:spPr>
          <a:xfrm>
            <a:off x="2503374" y="2771595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15">
            <a:extLst>
              <a:ext uri="{FF2B5EF4-FFF2-40B4-BE49-F238E27FC236}">
                <a16:creationId xmlns:a16="http://schemas.microsoft.com/office/drawing/2014/main" id="{D92644E6-AB77-E2B7-68C4-678BAE7AE1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6997" y="2731075"/>
            <a:ext cx="401564" cy="302319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DA4521FA-BCB0-C68D-0F21-C51AD5C3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970" y="2333702"/>
            <a:ext cx="2045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Прво В.О.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0D475F52-599F-1ED5-529C-16DD5985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930" y="2888822"/>
            <a:ext cx="2045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Остала В.О.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773FB965-8E44-C9BA-B6BD-33CC4A5E1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1400" y="3350487"/>
            <a:ext cx="967383" cy="221196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D778AC79-70F4-667D-3D01-C84EF368D4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3989" y="3350487"/>
            <a:ext cx="584794" cy="1128151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6" name="Line 15">
            <a:extLst>
              <a:ext uri="{FF2B5EF4-FFF2-40B4-BE49-F238E27FC236}">
                <a16:creationId xmlns:a16="http://schemas.microsoft.com/office/drawing/2014/main" id="{E30C0F3D-3F94-7451-D0AF-3A5757CAA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4332" y="5078257"/>
            <a:ext cx="620124" cy="190892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3AB79DFC-8275-32B9-4BA7-0257F1C6D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296" y="4635414"/>
            <a:ext cx="1473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sr-Cyrl-R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Оплодња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599B9F-3DD2-ED3D-9240-587B0916A03F}"/>
              </a:ext>
            </a:extLst>
          </p:cNvPr>
          <p:cNvSpPr txBox="1"/>
          <p:nvPr/>
        </p:nvSpPr>
        <p:spPr>
          <a:xfrm>
            <a:off x="3622951" y="1042181"/>
            <a:ext cx="494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ЦИКЛУС ИЗМЕЂУ ДВА ТЕЛЕЊА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553B096-96EF-9117-3C3A-A96B0C39B03B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1BF227D-3614-D64C-682F-BF2F0B8F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63AEAD5-CA9E-32EF-6C53-8B701EC1AD27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64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4794-3BD7-A810-F78A-D3EAE3CD0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B07AA69-770F-FD76-F647-616A3AC6CEFB}"/>
              </a:ext>
            </a:extLst>
          </p:cNvPr>
          <p:cNvSpPr txBox="1"/>
          <p:nvPr/>
        </p:nvSpPr>
        <p:spPr>
          <a:xfrm>
            <a:off x="922276" y="1040117"/>
            <a:ext cx="10347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</a:rPr>
              <a:t>ЕФИКАСНОСТ КРАВА У ПРОИЗВОДЊИ МЛЕКА ТОКОМ ЛАКТАЦИЈЕ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817BE0-6EA4-BCD3-A80A-A3C92767BAA8}"/>
              </a:ext>
            </a:extLst>
          </p:cNvPr>
          <p:cNvGrpSpPr/>
          <p:nvPr/>
        </p:nvGrpSpPr>
        <p:grpSpPr>
          <a:xfrm>
            <a:off x="242455" y="158249"/>
            <a:ext cx="6964233" cy="720594"/>
            <a:chOff x="699655" y="158249"/>
            <a:chExt cx="6964233" cy="7205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7ED4B33-3792-8A70-DC0F-F362720F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5" y="158249"/>
              <a:ext cx="493038" cy="7205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AD907D-79A3-786F-B187-5F826810A274}"/>
                </a:ext>
              </a:extLst>
            </p:cNvPr>
            <p:cNvSpPr txBox="1"/>
            <p:nvPr/>
          </p:nvSpPr>
          <p:spPr>
            <a:xfrm>
              <a:off x="1192693" y="158249"/>
              <a:ext cx="6471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ИНСТИТУТ ЗА ПРИМЕНУ НАУКЕ У ПОЉОПРИВРЕДИ</a:t>
              </a:r>
            </a:p>
            <a:p>
              <a:pPr algn="ctr"/>
              <a:r>
                <a:rPr lang="sr-Cyrl-RS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Београд, Булевар деспота Стефана 68б</a:t>
              </a:r>
              <a:endParaRPr lang="en-US" sz="1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996FEF-3BCF-3A71-08A8-A9746AC2F1C9}"/>
              </a:ext>
            </a:extLst>
          </p:cNvPr>
          <p:cNvGrpSpPr/>
          <p:nvPr/>
        </p:nvGrpSpPr>
        <p:grpSpPr>
          <a:xfrm>
            <a:off x="275863" y="2441597"/>
            <a:ext cx="11191297" cy="3289606"/>
            <a:chOff x="275863" y="1516311"/>
            <a:chExt cx="11191297" cy="3289606"/>
          </a:xfrm>
        </p:grpSpPr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4F41652F-874F-0A92-7462-319A6FBDA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04"/>
            <a:stretch/>
          </p:blipFill>
          <p:spPr bwMode="auto">
            <a:xfrm>
              <a:off x="275863" y="1763393"/>
              <a:ext cx="10993861" cy="300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525C901-5CAB-BB6C-1221-E812BD2B406A}"/>
                </a:ext>
              </a:extLst>
            </p:cNvPr>
            <p:cNvCxnSpPr>
              <a:cxnSpLocks/>
            </p:cNvCxnSpPr>
            <p:nvPr/>
          </p:nvCxnSpPr>
          <p:spPr>
            <a:xfrm>
              <a:off x="1531088" y="4805917"/>
              <a:ext cx="97386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9EFBD0C-8770-30D7-07E8-FB2D189087EC}"/>
                </a:ext>
              </a:extLst>
            </p:cNvPr>
            <p:cNvSpPr txBox="1"/>
            <p:nvPr/>
          </p:nvSpPr>
          <p:spPr>
            <a:xfrm>
              <a:off x="3668233" y="3811622"/>
              <a:ext cx="38129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кг млека/кг СМ оброка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D41950-AAB2-5660-9003-B718909E44CC}"/>
                </a:ext>
              </a:extLst>
            </p:cNvPr>
            <p:cNvSpPr txBox="1"/>
            <p:nvPr/>
          </p:nvSpPr>
          <p:spPr>
            <a:xfrm>
              <a:off x="1254641" y="4308770"/>
              <a:ext cx="9797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0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500B813-EE21-7DAC-DB44-E3FE0DDC735F}"/>
                </a:ext>
              </a:extLst>
            </p:cNvPr>
            <p:cNvSpPr txBox="1"/>
            <p:nvPr/>
          </p:nvSpPr>
          <p:spPr>
            <a:xfrm>
              <a:off x="4003747" y="1516311"/>
              <a:ext cx="16946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1.6-2.2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E604876-2F52-A550-6E12-255CCB502BB3}"/>
                </a:ext>
              </a:extLst>
            </p:cNvPr>
            <p:cNvSpPr txBox="1"/>
            <p:nvPr/>
          </p:nvSpPr>
          <p:spPr>
            <a:xfrm>
              <a:off x="6266873" y="1816257"/>
              <a:ext cx="16946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1.2-1.4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B543A1E-AEB9-FA0A-D45D-17A8C0D3EEC3}"/>
                </a:ext>
              </a:extLst>
            </p:cNvPr>
            <p:cNvSpPr txBox="1"/>
            <p:nvPr/>
          </p:nvSpPr>
          <p:spPr>
            <a:xfrm>
              <a:off x="7961568" y="2447887"/>
              <a:ext cx="15311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0.9 -1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B98AD6-B766-DC4E-3D69-18CDADD1DA9C}"/>
                </a:ext>
              </a:extLst>
            </p:cNvPr>
            <p:cNvSpPr txBox="1"/>
            <p:nvPr/>
          </p:nvSpPr>
          <p:spPr>
            <a:xfrm>
              <a:off x="9703536" y="3188136"/>
              <a:ext cx="17636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r-Cyrl-R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ИЕ = 0.3 -0.8</a:t>
              </a:r>
              <a:endPara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770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1493</Words>
  <Application>Microsoft Office PowerPoint</Application>
  <PresentationFormat>Widescreen</PresentationFormat>
  <Paragraphs>355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Petar Stojic</dc:creator>
  <cp:lastModifiedBy>Petar Stojic</cp:lastModifiedBy>
  <cp:revision>19</cp:revision>
  <dcterms:created xsi:type="dcterms:W3CDTF">2024-10-29T07:02:02Z</dcterms:created>
  <dcterms:modified xsi:type="dcterms:W3CDTF">2024-11-18T07:49:39Z</dcterms:modified>
</cp:coreProperties>
</file>